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3"/>
  </p:notesMasterIdLst>
  <p:sldIdLst>
    <p:sldId id="256" r:id="rId2"/>
    <p:sldId id="258" r:id="rId3"/>
    <p:sldId id="259" r:id="rId4"/>
    <p:sldId id="428" r:id="rId5"/>
    <p:sldId id="260" r:id="rId6"/>
    <p:sldId id="261" r:id="rId7"/>
    <p:sldId id="262" r:id="rId8"/>
    <p:sldId id="263" r:id="rId9"/>
    <p:sldId id="264" r:id="rId10"/>
    <p:sldId id="265" r:id="rId11"/>
    <p:sldId id="442" r:id="rId12"/>
    <p:sldId id="271" r:id="rId13"/>
    <p:sldId id="268" r:id="rId14"/>
    <p:sldId id="419" r:id="rId15"/>
    <p:sldId id="269" r:id="rId16"/>
    <p:sldId id="270" r:id="rId17"/>
    <p:sldId id="420" r:id="rId18"/>
    <p:sldId id="421" r:id="rId19"/>
    <p:sldId id="276" r:id="rId20"/>
    <p:sldId id="422" r:id="rId21"/>
    <p:sldId id="273" r:id="rId22"/>
    <p:sldId id="456" r:id="rId23"/>
    <p:sldId id="457" r:id="rId24"/>
    <p:sldId id="277" r:id="rId25"/>
    <p:sldId id="290" r:id="rId26"/>
    <p:sldId id="459" r:id="rId27"/>
    <p:sldId id="460" r:id="rId28"/>
    <p:sldId id="461" r:id="rId29"/>
    <p:sldId id="458" r:id="rId30"/>
    <p:sldId id="281" r:id="rId31"/>
    <p:sldId id="464" r:id="rId32"/>
    <p:sldId id="296" r:id="rId33"/>
    <p:sldId id="297" r:id="rId34"/>
    <p:sldId id="426" r:id="rId35"/>
    <p:sldId id="427" r:id="rId36"/>
    <p:sldId id="298" r:id="rId37"/>
    <p:sldId id="287" r:id="rId38"/>
    <p:sldId id="288" r:id="rId39"/>
    <p:sldId id="429" r:id="rId40"/>
    <p:sldId id="465" r:id="rId41"/>
    <p:sldId id="291" r:id="rId42"/>
    <p:sldId id="283" r:id="rId43"/>
    <p:sldId id="284" r:id="rId44"/>
    <p:sldId id="286" r:id="rId45"/>
    <p:sldId id="431" r:id="rId46"/>
    <p:sldId id="433" r:id="rId47"/>
    <p:sldId id="466" r:id="rId48"/>
    <p:sldId id="434" r:id="rId49"/>
    <p:sldId id="467" r:id="rId50"/>
    <p:sldId id="289" r:id="rId51"/>
    <p:sldId id="441" r:id="rId52"/>
    <p:sldId id="303" r:id="rId53"/>
    <p:sldId id="304" r:id="rId54"/>
    <p:sldId id="439" r:id="rId55"/>
    <p:sldId id="300" r:id="rId56"/>
    <p:sldId id="301" r:id="rId57"/>
    <p:sldId id="302" r:id="rId58"/>
    <p:sldId id="435" r:id="rId59"/>
    <p:sldId id="436" r:id="rId60"/>
    <p:sldId id="313" r:id="rId61"/>
    <p:sldId id="315" r:id="rId62"/>
    <p:sldId id="448" r:id="rId63"/>
    <p:sldId id="446" r:id="rId64"/>
    <p:sldId id="468" r:id="rId65"/>
    <p:sldId id="437" r:id="rId66"/>
    <p:sldId id="438" r:id="rId67"/>
    <p:sldId id="449" r:id="rId68"/>
    <p:sldId id="450" r:id="rId69"/>
    <p:sldId id="305" r:id="rId70"/>
    <p:sldId id="451" r:id="rId71"/>
    <p:sldId id="452" r:id="rId72"/>
    <p:sldId id="453" r:id="rId73"/>
    <p:sldId id="454" r:id="rId74"/>
    <p:sldId id="455" r:id="rId75"/>
    <p:sldId id="326" r:id="rId76"/>
    <p:sldId id="327" r:id="rId77"/>
    <p:sldId id="328" r:id="rId78"/>
    <p:sldId id="329" r:id="rId79"/>
    <p:sldId id="330" r:id="rId80"/>
    <p:sldId id="334" r:id="rId81"/>
    <p:sldId id="335" r:id="rId8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athan de Bruin" initials="JdB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3FF"/>
    <a:srgbClr val="FF2600"/>
    <a:srgbClr val="FF00FF"/>
    <a:srgbClr val="DFCBE5"/>
    <a:srgbClr val="C000A8"/>
    <a:srgbClr val="FF5FFF"/>
    <a:srgbClr val="92FF50"/>
    <a:srgbClr val="A0C52C"/>
    <a:srgbClr val="C00041"/>
    <a:srgbClr val="8C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9"/>
    <p:restoredTop sz="94101"/>
  </p:normalViewPr>
  <p:slideViewPr>
    <p:cSldViewPr snapToGrid="0" snapToObjects="1">
      <p:cViewPr varScale="1">
        <p:scale>
          <a:sx n="78" d="100"/>
          <a:sy n="78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93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03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50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439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the collection!</a:t>
            </a:r>
          </a:p>
        </p:txBody>
      </p:sp>
    </p:spTree>
    <p:extLst>
      <p:ext uri="{BB962C8B-B14F-4D97-AF65-F5344CB8AC3E}">
        <p14:creationId xmlns:p14="http://schemas.microsoft.com/office/powerpoint/2010/main" val="2891252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9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4" name="Shape 4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Think about: dependencies, version, purpose…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can assign values to variables, both numeric and character</a:t>
            </a:r>
          </a:p>
          <a:p>
            <a:r>
              <a:rPr dirty="0"/>
              <a:t>We can perform mathematical operations</a:t>
            </a:r>
          </a:p>
          <a:p>
            <a:r>
              <a:rPr dirty="0"/>
              <a:t>More complex mathematical operations can be performed using functions.</a:t>
            </a:r>
          </a:p>
          <a:p>
            <a:r>
              <a:rPr dirty="0"/>
              <a:t>See your </a:t>
            </a:r>
            <a:r>
              <a:rPr dirty="0" err="1"/>
              <a:t>cheatsheet</a:t>
            </a:r>
            <a:r>
              <a:rPr dirty="0"/>
              <a:t>!</a:t>
            </a:r>
          </a:p>
          <a:p>
            <a:r>
              <a:rPr dirty="0"/>
              <a:t>You will see that most of these are not operations you can perform on a single number (mean, sum, max, </a:t>
            </a:r>
            <a:r>
              <a:rPr dirty="0" err="1"/>
              <a:t>etc</a:t>
            </a:r>
            <a:r>
              <a:rPr dirty="0"/>
              <a:t>). For that, we need another data type.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1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4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It's like determining whether there is coffee or tea in cup. None, there is nothing in the cup. NA we don't know what's in there. NULL, there isn't even a cup (we can't put something in there at all).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5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Recognize factor and numeric data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SHow how to write a script and execute lines right away!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behind a whiteboard, name the assembly line!</a:t>
            </a:r>
          </a:p>
        </p:txBody>
      </p:sp>
    </p:spTree>
    <p:extLst>
      <p:ext uri="{BB962C8B-B14F-4D97-AF65-F5344CB8AC3E}">
        <p14:creationId xmlns:p14="http://schemas.microsoft.com/office/powerpoint/2010/main" val="19435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60" r:id="rId6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ourier"/>
          <a:ea typeface="Courier"/>
          <a:cs typeface="Courier"/>
          <a:sym typeface="Courier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tinyurl.com/introRDat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tinyurl.com/introRDat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.debruin1@uu.nl" TargetMode="External"/><Relationship Id="rId2" Type="http://schemas.openxmlformats.org/officeDocument/2006/relationships/hyperlink" Target="mailto:b.m.r.kramer@uu.n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f.p.weijdema@uu.nl" TargetMode="External"/><Relationship Id="rId5" Type="http://schemas.openxmlformats.org/officeDocument/2006/relationships/hyperlink" Target="mailto:j.p.flores@uu.nl" TargetMode="External"/><Relationship Id="rId4" Type="http://schemas.openxmlformats.org/officeDocument/2006/relationships/hyperlink" Target="mailto:b.m.i.vreede@uu.n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ikecpeck/" TargetMode="External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tif"/><Relationship Id="rId4" Type="http://schemas.openxmlformats.org/officeDocument/2006/relationships/image" Target="../media/image35.t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elcome!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Welcome!</a:t>
            </a:r>
          </a:p>
          <a:p>
            <a:r>
              <a:rPr dirty="0"/>
              <a:t>Please download </a:t>
            </a:r>
            <a:r>
              <a:rPr lang="en-US" b="1" dirty="0"/>
              <a:t>all of </a:t>
            </a:r>
            <a:r>
              <a:rPr dirty="0"/>
              <a:t>the course material:</a:t>
            </a:r>
          </a:p>
        </p:txBody>
      </p:sp>
      <p:sp>
        <p:nvSpPr>
          <p:cNvPr id="128" name="tinyurl.com/introRData &gt;                         &gt;"/>
          <p:cNvSpPr txBox="1">
            <a:spLocks noGrp="1"/>
          </p:cNvSpPr>
          <p:nvPr>
            <p:ph type="subTitle" sz="quarter" idx="1"/>
          </p:nvPr>
        </p:nvSpPr>
        <p:spPr>
          <a:xfrm>
            <a:off x="508000" y="5016500"/>
            <a:ext cx="11861800" cy="1016000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b="1" u="sng">
                <a:hlinkClick r:id="rId2"/>
              </a:rPr>
              <a:t>tinyurl.com/introRData</a:t>
            </a:r>
            <a:r>
              <a:rPr b="1"/>
              <a:t> </a:t>
            </a:r>
            <a:r>
              <a:t>&gt;                         &gt;  </a:t>
            </a:r>
          </a:p>
        </p:txBody>
      </p:sp>
      <p:pic>
        <p:nvPicPr>
          <p:cNvPr id="129" name="Screen Shot 2018-11-05 at 16.12.55.png" descr="Screen Shot 2018-11-05 at 16.12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473" y="5016987"/>
            <a:ext cx="2519803" cy="621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reen Shot 2018-11-05 at 16.13.33.png" descr="Screen Shot 2018-11-05 at 16.13.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085" y="5067787"/>
            <a:ext cx="2209801" cy="4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and store it in a single, accessible folder on your computer. Don’t forget to unzip!"/>
          <p:cNvSpPr txBox="1"/>
          <p:nvPr/>
        </p:nvSpPr>
        <p:spPr>
          <a:xfrm>
            <a:off x="571500" y="4749864"/>
            <a:ext cx="11861800" cy="317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4200">
                <a:solidFill>
                  <a:srgbClr val="747474"/>
                </a:solidFill>
              </a:defRPr>
            </a:pPr>
            <a:r>
              <a:rPr dirty="0"/>
              <a:t>and store it in a single, accessible folder on your computer. 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Don’t forget to unzip!</a:t>
            </a:r>
          </a:p>
        </p:txBody>
      </p:sp>
      <p:grpSp>
        <p:nvGrpSpPr>
          <p:cNvPr id="134" name="Do you have a github account? Give us a star! :)"/>
          <p:cNvGrpSpPr/>
          <p:nvPr/>
        </p:nvGrpSpPr>
        <p:grpSpPr>
          <a:xfrm>
            <a:off x="7175748" y="533063"/>
            <a:ext cx="5288605" cy="1786621"/>
            <a:chOff x="0" y="0"/>
            <a:chExt cx="5288604" cy="1786620"/>
          </a:xfrm>
        </p:grpSpPr>
        <p:sp>
          <p:nvSpPr>
            <p:cNvPr id="133" name="Do you have a github account? Give us a star! :)"/>
            <p:cNvSpPr/>
            <p:nvPr/>
          </p:nvSpPr>
          <p:spPr>
            <a:xfrm>
              <a:off x="76199" y="76200"/>
              <a:ext cx="5136206" cy="1634221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3000"/>
                </a:spcBef>
                <a:defRPr sz="2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Helvetica Neue Light"/>
                </a:defRPr>
              </a:pP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Do you have a github account? Give us a star! :)</a:t>
              </a:r>
            </a:p>
          </p:txBody>
        </p:sp>
        <p:pic>
          <p:nvPicPr>
            <p:cNvPr id="132" name="Do you have a github account? Give us a star! :)" descr="Do you have a github account? Give us a star! :)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288605" cy="17866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ave you downloaded the course material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Have you downloaded the course material?</a:t>
            </a:r>
          </a:p>
        </p:txBody>
      </p:sp>
      <p:sp>
        <p:nvSpPr>
          <p:cNvPr id="174" name="tinyurl.com/introRData &gt;                         &gt;"/>
          <p:cNvSpPr txBox="1">
            <a:spLocks noGrp="1"/>
          </p:cNvSpPr>
          <p:nvPr>
            <p:ph type="subTitle" sz="quarter" idx="1"/>
          </p:nvPr>
        </p:nvSpPr>
        <p:spPr>
          <a:xfrm>
            <a:off x="508000" y="5016500"/>
            <a:ext cx="11861800" cy="1016000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b="1" u="sng">
                <a:hlinkClick r:id="rId2"/>
              </a:rPr>
              <a:t>tinyurl.com/introRData</a:t>
            </a:r>
            <a:r>
              <a:rPr b="1"/>
              <a:t> </a:t>
            </a:r>
            <a:r>
              <a:t>&gt;                         &gt;  </a:t>
            </a:r>
          </a:p>
        </p:txBody>
      </p:sp>
      <p:pic>
        <p:nvPicPr>
          <p:cNvPr id="175" name="Screen Shot 2018-11-05 at 16.12.55.png" descr="Screen Shot 2018-11-05 at 16.12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473" y="5016987"/>
            <a:ext cx="2519803" cy="621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8-11-05 at 16.13.33.png" descr="Screen Shot 2018-11-05 at 16.13.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085" y="5067787"/>
            <a:ext cx="2209801" cy="4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Please store it in a single, accessible folder on your computer. Don’t forget to unzip!"/>
          <p:cNvSpPr txBox="1"/>
          <p:nvPr/>
        </p:nvSpPr>
        <p:spPr>
          <a:xfrm>
            <a:off x="571500" y="4749864"/>
            <a:ext cx="11861800" cy="317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4200">
                <a:solidFill>
                  <a:srgbClr val="747474"/>
                </a:solidFill>
              </a:defRPr>
            </a:pPr>
            <a:r>
              <a:t>Please store it in a single, accessible folder on your computer.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Don’t forget to unzip!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rcafe_image.jpeg" descr="rcafe_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5000" r="2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46" name="Ready?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676900" cy="139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 syntax &amp; the console</a:t>
            </a:r>
            <a:endParaRPr dirty="0"/>
          </a:p>
        </p:txBody>
      </p:sp>
      <p:sp>
        <p:nvSpPr>
          <p:cNvPr id="347" name="Writing your first script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327551" cy="66675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Data types in R</a:t>
            </a:r>
          </a:p>
          <a:p>
            <a:r>
              <a:rPr lang="en-US" dirty="0">
                <a:latin typeface="+mn-lt"/>
              </a:rPr>
              <a:t>Combining data</a:t>
            </a:r>
          </a:p>
          <a:p>
            <a:r>
              <a:rPr lang="en-US" dirty="0">
                <a:latin typeface="+mn-lt"/>
              </a:rPr>
              <a:t>First functions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7052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 quick note on no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quick note on notes</a:t>
            </a:r>
          </a:p>
        </p:txBody>
      </p:sp>
      <p:sp>
        <p:nvSpPr>
          <p:cNvPr id="198" name="The console is for execution, not for stor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The console is for execution, not for storage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Everything we do is on the slides!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BUT: you can store, if you want, by copy-pasting to a text document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Do you want to write notes in between?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# write your notes in the console like this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# using a #hash sign.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# pressing enter will do nothing.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# </a:t>
            </a:r>
            <a:r>
              <a:rPr dirty="0"/>
              <a:t>go ahead and try!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ariable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Variable assignment</a:t>
            </a:r>
          </a:p>
        </p:txBody>
      </p:sp>
      <p:sp>
        <p:nvSpPr>
          <p:cNvPr id="185" name="&gt; x &lt;- 6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rPr dirty="0"/>
              <a:t>&gt;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ariable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Variable assignment</a:t>
            </a:r>
          </a:p>
        </p:txBody>
      </p:sp>
      <p:sp>
        <p:nvSpPr>
          <p:cNvPr id="185" name="&gt; x &lt;- 6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lvl1pPr>
          </a:lstStyle>
          <a:p>
            <a:r>
              <a:rPr dirty="0"/>
              <a:t>&gt; x &lt;- 6</a:t>
            </a:r>
          </a:p>
        </p:txBody>
      </p:sp>
    </p:spTree>
    <p:extLst>
      <p:ext uri="{BB962C8B-B14F-4D97-AF65-F5344CB8AC3E}">
        <p14:creationId xmlns:p14="http://schemas.microsoft.com/office/powerpoint/2010/main" val="9792053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Variable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Variable assignment</a:t>
            </a:r>
          </a:p>
        </p:txBody>
      </p:sp>
      <p:sp>
        <p:nvSpPr>
          <p:cNvPr id="188" name="&gt; x &lt;- 6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x &lt;- 6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x &lt;- "hi!"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6 -&gt; x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x =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6 = x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>
                <a:solidFill>
                  <a:srgbClr val="FF2600"/>
                </a:solidFill>
              </a:rPr>
              <a:t>Error in 6 = x : invalid (</a:t>
            </a:r>
            <a:r>
              <a:rPr dirty="0" err="1">
                <a:solidFill>
                  <a:srgbClr val="FF2600"/>
                </a:solidFill>
              </a:rPr>
              <a:t>do_set</a:t>
            </a:r>
            <a:r>
              <a:rPr dirty="0">
                <a:solidFill>
                  <a:srgbClr val="FF2600"/>
                </a:solidFill>
              </a:rPr>
              <a:t>) left-hand side to assignment</a:t>
            </a:r>
          </a:p>
        </p:txBody>
      </p:sp>
      <p:pic>
        <p:nvPicPr>
          <p:cNvPr id="5" name="Screen Shot 2018-11-15 at 22.02.40.png" descr="Screen Shot 2018-11-15 at 22.02.40.png">
            <a:extLst>
              <a:ext uri="{FF2B5EF4-FFF2-40B4-BE49-F238E27FC236}">
                <a16:creationId xmlns:a16="http://schemas.microsoft.com/office/drawing/2014/main" id="{05E0EC78-8C70-534D-A056-F9EE6C3E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0" t="12444" r="7030" b="12444"/>
          <a:stretch>
            <a:fillRect/>
          </a:stretch>
        </p:blipFill>
        <p:spPr>
          <a:xfrm>
            <a:off x="7867662" y="562594"/>
            <a:ext cx="2826763" cy="1373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18-11-15 at 22.05.11.png" descr="Screen Shot 2018-11-15 at 22.05.11.png">
            <a:extLst>
              <a:ext uri="{FF2B5EF4-FFF2-40B4-BE49-F238E27FC236}">
                <a16:creationId xmlns:a16="http://schemas.microsoft.com/office/drawing/2014/main" id="{96DAD051-B956-8046-BD4A-8A613CD19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762"/>
          <a:stretch/>
        </p:blipFill>
        <p:spPr>
          <a:xfrm>
            <a:off x="5907292" y="1998133"/>
            <a:ext cx="6612215" cy="208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uiExpand="1" build="p" bldLvl="5" animBg="1" advAuto="0"/>
      <p:bldP spid="5" grpId="0" animBg="1" advAuto="0"/>
      <p:bldP spid="6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Variable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Functions</a:t>
            </a:r>
            <a:endParaRPr dirty="0"/>
          </a:p>
        </p:txBody>
      </p:sp>
      <p:sp>
        <p:nvSpPr>
          <p:cNvPr id="191" name="&gt; x * 3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x * 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y &lt;- x + 2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log2(y)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</a:t>
            </a:r>
          </a:p>
        </p:txBody>
      </p:sp>
      <p:pic>
        <p:nvPicPr>
          <p:cNvPr id="193" name="Screen Shot 2018-11-15 at 22.05.11.png" descr="Screen Shot 2018-11-15 at 22.05.11.png"/>
          <p:cNvPicPr>
            <a:picLocks noChangeAspect="1"/>
          </p:cNvPicPr>
          <p:nvPr/>
        </p:nvPicPr>
        <p:blipFill rotWithShape="1">
          <a:blip r:embed="rId3"/>
          <a:srcRect b="31573"/>
          <a:stretch/>
        </p:blipFill>
        <p:spPr>
          <a:xfrm>
            <a:off x="6313692" y="2222500"/>
            <a:ext cx="6612215" cy="4562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1" uiExpand="1" build="p" bldLvl="5" animBg="1" advAuto="0"/>
      <p:bldP spid="193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F4DE-813D-8B43-9F1A-D0220BA2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1. Write a line of code that produces the following vector:…">
                <a:extLst>
                  <a:ext uri="{FF2B5EF4-FFF2-40B4-BE49-F238E27FC236}">
                    <a16:creationId xmlns:a16="http://schemas.microsoft.com/office/drawing/2014/main" id="{6288A602-EE6A-824B-93A7-322789BEBCA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1501" y="2222500"/>
                <a:ext cx="11407140" cy="66675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514350" indent="-514350">
                  <a:spcBef>
                    <a:spcPts val="3000"/>
                  </a:spcBef>
                  <a:buSzTx/>
                  <a:buFontTx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Do the following calculation in R:</a:t>
                </a: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Assign the result of the calculation to a variable.</a:t>
                </a:r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b="1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b="1" dirty="0"/>
                  <a:t>Bonus: </a:t>
                </a:r>
                <a:r>
                  <a:rPr lang="en-US" dirty="0"/>
                  <a:t>Round off the result to 1 decimal. </a:t>
                </a:r>
                <a:r>
                  <a:rPr lang="en-US" i="1" dirty="0"/>
                  <a:t>Tip: Use the </a:t>
                </a:r>
                <a:r>
                  <a:rPr lang="en-US" b="1" i="1" dirty="0" err="1"/>
                  <a:t>Maths</a:t>
                </a:r>
                <a:r>
                  <a:rPr lang="en-US" b="1" i="1" dirty="0"/>
                  <a:t> Functions </a:t>
                </a:r>
                <a:r>
                  <a:rPr lang="en-US" i="1" dirty="0"/>
                  <a:t>section of your cheat sheet!</a:t>
                </a: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</p:txBody>
          </p:sp>
        </mc:Choice>
        <mc:Fallback xmlns="">
          <p:sp>
            <p:nvSpPr>
              <p:cNvPr id="6" name="1. Write a line of code that produces the following vector:…">
                <a:extLst>
                  <a:ext uri="{FF2B5EF4-FFF2-40B4-BE49-F238E27FC236}">
                    <a16:creationId xmlns:a16="http://schemas.microsoft.com/office/drawing/2014/main" id="{6288A602-EE6A-824B-93A7-322789BEBCA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1" y="2222500"/>
                <a:ext cx="11407140" cy="6667500"/>
              </a:xfrm>
              <a:prstGeom prst="rect">
                <a:avLst/>
              </a:prstGeom>
              <a:blipFill>
                <a:blip r:embed="rId2"/>
                <a:stretch>
                  <a:fillRect l="-1224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94692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F4DE-813D-8B43-9F1A-D0220BA2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1. Write a line of code that produces the following vector:…">
                <a:extLst>
                  <a:ext uri="{FF2B5EF4-FFF2-40B4-BE49-F238E27FC236}">
                    <a16:creationId xmlns:a16="http://schemas.microsoft.com/office/drawing/2014/main" id="{6288A602-EE6A-824B-93A7-322789BEBCA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1501" y="2222500"/>
                <a:ext cx="11407140" cy="66675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514350" indent="-514350">
                  <a:spcBef>
                    <a:spcPts val="3000"/>
                  </a:spcBef>
                  <a:buSzTx/>
                  <a:buFontTx/>
                  <a:buAutoNum type="arabicPeriod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Do the following calculation in R:</a:t>
                </a: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dirty="0"/>
                  <a:t>Assign the result of the calculation to a variable.</a:t>
                </a:r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b="1" dirty="0"/>
              </a:p>
              <a:p>
                <a:pPr marL="514350" indent="-514350">
                  <a:spcBef>
                    <a:spcPts val="3000"/>
                  </a:spcBef>
                  <a:buSzTx/>
                  <a:buFont typeface="+mj-lt"/>
                  <a:buAutoNum type="arabicPeriod" startAt="2"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r>
                  <a:rPr lang="en-US" b="1" dirty="0"/>
                  <a:t>Bonus: </a:t>
                </a:r>
                <a:r>
                  <a:rPr lang="en-US" dirty="0"/>
                  <a:t>Round off the result to 1 decimal. </a:t>
                </a:r>
                <a:r>
                  <a:rPr lang="en-US" i="1" dirty="0"/>
                  <a:t>Tip: Use the </a:t>
                </a:r>
                <a:r>
                  <a:rPr lang="en-US" b="1" i="1" dirty="0" err="1"/>
                  <a:t>Maths</a:t>
                </a:r>
                <a:r>
                  <a:rPr lang="en-US" b="1" i="1" dirty="0"/>
                  <a:t> Functions </a:t>
                </a:r>
                <a:r>
                  <a:rPr lang="en-US" i="1" dirty="0"/>
                  <a:t>section of your cheat sheet!</a:t>
                </a:r>
              </a:p>
              <a:p>
                <a:pPr marL="0" indent="0">
                  <a:spcBef>
                    <a:spcPts val="3000"/>
                  </a:spcBef>
                  <a:buSzTx/>
                  <a:buFontTx/>
                  <a:buNone/>
                  <a:defRPr sz="2600">
                    <a:latin typeface="+mn-lt"/>
                    <a:ea typeface="+mn-ea"/>
                    <a:cs typeface="+mn-cs"/>
                    <a:sym typeface="Helvetica Neue Light"/>
                  </a:defRPr>
                </a:pPr>
                <a:endParaRPr lang="en-US" dirty="0"/>
              </a:p>
            </p:txBody>
          </p:sp>
        </mc:Choice>
        <mc:Fallback xmlns="">
          <p:sp>
            <p:nvSpPr>
              <p:cNvPr id="6" name="1. Write a line of code that produces the following vector:…">
                <a:extLst>
                  <a:ext uri="{FF2B5EF4-FFF2-40B4-BE49-F238E27FC236}">
                    <a16:creationId xmlns:a16="http://schemas.microsoft.com/office/drawing/2014/main" id="{6288A602-EE6A-824B-93A7-322789BEBCA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1" y="2222500"/>
                <a:ext cx="11407140" cy="6667500"/>
              </a:xfrm>
              <a:prstGeom prst="rect">
                <a:avLst/>
              </a:prstGeom>
              <a:blipFill>
                <a:blip r:embed="rId2"/>
                <a:stretch>
                  <a:fillRect l="-1224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718E74F-B99E-C042-AA28-E2870BEDC99E}"/>
              </a:ext>
            </a:extLst>
          </p:cNvPr>
          <p:cNvSpPr/>
          <p:nvPr/>
        </p:nvSpPr>
        <p:spPr>
          <a:xfrm>
            <a:off x="1021890" y="4420171"/>
            <a:ext cx="19159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500"/>
              </a:spcBef>
              <a:defRPr sz="2500">
                <a:solidFill>
                  <a:srgbClr val="0433FF"/>
                </a:solidFill>
              </a:defRPr>
            </a:pPr>
            <a:r>
              <a:rPr lang="en-US" dirty="0">
                <a:latin typeface="Courier" pitchFamily="2" charset="0"/>
              </a:rPr>
              <a:t>&gt; (1+5)/9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1547D-C24C-A445-8F8B-BABF87E9B9C4}"/>
              </a:ext>
            </a:extLst>
          </p:cNvPr>
          <p:cNvSpPr/>
          <p:nvPr/>
        </p:nvSpPr>
        <p:spPr>
          <a:xfrm>
            <a:off x="1044935" y="6089121"/>
            <a:ext cx="383951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500"/>
              </a:spcBef>
              <a:defRPr sz="2500">
                <a:solidFill>
                  <a:srgbClr val="0433FF"/>
                </a:solidFill>
              </a:defRPr>
            </a:pPr>
            <a:r>
              <a:rPr lang="en-US" dirty="0">
                <a:latin typeface="Courier" pitchFamily="2" charset="0"/>
              </a:rPr>
              <a:t>&gt; </a:t>
            </a:r>
            <a:r>
              <a:rPr lang="en-US" dirty="0" err="1">
                <a:latin typeface="Courier" pitchFamily="2" charset="0"/>
              </a:rPr>
              <a:t>MyCalc</a:t>
            </a:r>
            <a:r>
              <a:rPr lang="en-US" dirty="0">
                <a:latin typeface="Courier" pitchFamily="2" charset="0"/>
              </a:rPr>
              <a:t> &lt;- (1+5)/9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095C3E-9739-6C48-8C55-584EBA2D5E1C}"/>
              </a:ext>
            </a:extLst>
          </p:cNvPr>
          <p:cNvSpPr/>
          <p:nvPr/>
        </p:nvSpPr>
        <p:spPr>
          <a:xfrm>
            <a:off x="1032743" y="8692113"/>
            <a:ext cx="3454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500"/>
              </a:spcBef>
              <a:defRPr sz="2500">
                <a:solidFill>
                  <a:srgbClr val="0433FF"/>
                </a:solidFill>
              </a:defRPr>
            </a:pPr>
            <a:r>
              <a:rPr lang="en-US" dirty="0">
                <a:latin typeface="Courier" pitchFamily="2" charset="0"/>
              </a:rPr>
              <a:t>&gt; round(MyCalc,1)</a:t>
            </a:r>
          </a:p>
        </p:txBody>
      </p:sp>
    </p:spTree>
    <p:extLst>
      <p:ext uri="{BB962C8B-B14F-4D97-AF65-F5344CB8AC3E}">
        <p14:creationId xmlns:p14="http://schemas.microsoft.com/office/powerpoint/2010/main" val="326467883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nother data type: logic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Another data type: logical</a:t>
            </a:r>
          </a:p>
        </p:txBody>
      </p:sp>
      <p:sp>
        <p:nvSpPr>
          <p:cNvPr id="226" name="&gt; T…"/>
          <p:cNvSpPr txBox="1">
            <a:spLocks noGrp="1"/>
          </p:cNvSpPr>
          <p:nvPr>
            <p:ph type="body" idx="1"/>
          </p:nvPr>
        </p:nvSpPr>
        <p:spPr>
          <a:xfrm>
            <a:off x="644652" y="3986784"/>
            <a:ext cx="12198919" cy="45803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T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TRUE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>
                <a:solidFill>
                  <a:srgbClr val="0433FF"/>
                </a:solidFill>
              </a:rPr>
              <a:t>&gt; F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[1]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x</a:t>
            </a:r>
            <a:r>
              <a:rPr dirty="0"/>
              <a:t>==</a:t>
            </a:r>
            <a:r>
              <a:rPr lang="en-US" dirty="0"/>
              <a:t>6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TRUE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2</a:t>
            </a:r>
            <a:r>
              <a:rPr lang="en-US" dirty="0"/>
              <a:t>&gt;</a:t>
            </a:r>
            <a:r>
              <a:rPr dirty="0"/>
              <a:t>4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</a:t>
            </a:r>
            <a:r>
              <a:rPr lang="en-US" dirty="0"/>
              <a:t>FALS</a:t>
            </a:r>
            <a:r>
              <a:rPr dirty="0"/>
              <a:t>E</a:t>
            </a:r>
          </a:p>
        </p:txBody>
      </p:sp>
      <p:sp>
        <p:nvSpPr>
          <p:cNvPr id="228" name="==    is equal to…"/>
          <p:cNvSpPr/>
          <p:nvPr/>
        </p:nvSpPr>
        <p:spPr>
          <a:xfrm>
            <a:off x="6288007" y="4041648"/>
            <a:ext cx="5550207" cy="2414016"/>
          </a:xfrm>
          <a:prstGeom prst="rect">
            <a:avLst/>
          </a:prstGeom>
          <a:solidFill>
            <a:srgbClr val="FFD479"/>
          </a:solidFill>
          <a:ln w="444500">
            <a:solidFill>
              <a:srgbClr val="FFD479"/>
            </a:solidFill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l">
              <a:lnSpc>
                <a:spcPct val="150000"/>
              </a:lnSpc>
              <a:defRPr sz="3000"/>
            </a:pPr>
            <a:r>
              <a:rPr dirty="0">
                <a:latin typeface="Courier" pitchFamily="2" charset="0"/>
                <a:ea typeface="Helvetica Neue Medium"/>
                <a:cs typeface="Helvetica Neue Medium"/>
                <a:sym typeface="Helvetica Neue Medium"/>
              </a:rPr>
              <a:t>== </a:t>
            </a:r>
            <a:r>
              <a:rPr dirty="0">
                <a:latin typeface="Courier" pitchFamily="2" charset="0"/>
              </a:rPr>
              <a:t> </a:t>
            </a:r>
            <a:r>
              <a:rPr dirty="0"/>
              <a:t>is equal to</a:t>
            </a:r>
          </a:p>
          <a:p>
            <a:pPr algn="l">
              <a:lnSpc>
                <a:spcPct val="150000"/>
              </a:lnSpc>
              <a:defRPr sz="3000"/>
            </a:pPr>
            <a:r>
              <a:rPr dirty="0">
                <a:latin typeface="Courier" pitchFamily="2" charset="0"/>
                <a:ea typeface="Helvetica Neue Medium"/>
                <a:cs typeface="Helvetica Neue Medium"/>
                <a:sym typeface="Helvetica Neue Medium"/>
              </a:rPr>
              <a:t>!=</a:t>
            </a:r>
            <a:r>
              <a:rPr dirty="0">
                <a:latin typeface="Courier" pitchFamily="2" charset="0"/>
              </a:rPr>
              <a:t>  </a:t>
            </a:r>
            <a:r>
              <a:rPr dirty="0"/>
              <a:t>is not</a:t>
            </a:r>
          </a:p>
          <a:p>
            <a:pPr algn="l">
              <a:lnSpc>
                <a:spcPct val="150000"/>
              </a:lnSpc>
              <a:defRPr sz="3000"/>
            </a:pPr>
            <a:r>
              <a:rPr dirty="0">
                <a:latin typeface="Courier" pitchFamily="2" charset="0"/>
                <a:ea typeface="Helvetica Neue Medium"/>
                <a:cs typeface="Helvetica Neue Medium"/>
                <a:sym typeface="Helvetica Neue Medium"/>
              </a:rPr>
              <a:t>&gt;= </a:t>
            </a:r>
            <a:r>
              <a:rPr dirty="0">
                <a:latin typeface="Courier" pitchFamily="2" charset="0"/>
              </a:rPr>
              <a:t> </a:t>
            </a:r>
            <a:r>
              <a:rPr dirty="0"/>
              <a:t>larger than or equal to</a:t>
            </a:r>
          </a:p>
          <a:p>
            <a:pPr algn="l">
              <a:lnSpc>
                <a:spcPct val="150000"/>
              </a:lnSpc>
              <a:defRPr sz="3000"/>
            </a:pPr>
            <a:r>
              <a:rPr dirty="0">
                <a:latin typeface="Courier" pitchFamily="2" charset="0"/>
                <a:ea typeface="Helvetica Neue Medium"/>
                <a:cs typeface="Helvetica Neue Medium"/>
                <a:sym typeface="Helvetica Neue Medium"/>
              </a:rPr>
              <a:t>&lt;  </a:t>
            </a:r>
            <a:r>
              <a:rPr dirty="0">
                <a:latin typeface="Courier" pitchFamily="2" charset="0"/>
              </a:rPr>
              <a:t> </a:t>
            </a:r>
            <a:r>
              <a:rPr dirty="0"/>
              <a:t>smaller than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4D63C8-F77D-C949-9AAE-532391949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21767"/>
              </p:ext>
            </p:extLst>
          </p:nvPr>
        </p:nvGraphicFramePr>
        <p:xfrm>
          <a:off x="649562" y="2517196"/>
          <a:ext cx="3337222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611">
                  <a:extLst>
                    <a:ext uri="{9D8B030D-6E8A-4147-A177-3AD203B41FA5}">
                      <a16:colId xmlns:a16="http://schemas.microsoft.com/office/drawing/2014/main" val="3085983721"/>
                    </a:ext>
                  </a:extLst>
                </a:gridCol>
                <a:gridCol w="1668611">
                  <a:extLst>
                    <a:ext uri="{9D8B030D-6E8A-4147-A177-3AD203B41FA5}">
                      <a16:colId xmlns:a16="http://schemas.microsoft.com/office/drawing/2014/main" val="1048847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Courier" pitchFamily="2" charset="0"/>
                        </a:rPr>
                        <a:t>TRUE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29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Courier" pitchFamily="2" charset="0"/>
                        </a:rPr>
                        <a:t>F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Courier" pitchFamily="2" charset="0"/>
                        </a:rPr>
                        <a:t>FALSE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65332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1" uiExpand="1" build="p" bldLvl="5" animBg="1" advAuto="0"/>
      <p:bldP spid="2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rcafe_image.jpeg" descr="rcafe_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5000" r="2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0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500" dirty="0"/>
              <a:t>Introduction to R &amp; data</a:t>
            </a:r>
            <a:endParaRPr sz="3500" dirty="0"/>
          </a:p>
        </p:txBody>
      </p:sp>
      <p:sp>
        <p:nvSpPr>
          <p:cNvPr id="141" name="Part I: Basics of R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327551" cy="6667500"/>
          </a:xfrm>
          <a:prstGeom prst="rect">
            <a:avLst/>
          </a:prstGeom>
        </p:spPr>
        <p:txBody>
          <a:bodyPr/>
          <a:lstStyle/>
          <a:p>
            <a:r>
              <a:rPr dirty="0"/>
              <a:t>Part I: Basics of R</a:t>
            </a:r>
          </a:p>
          <a:p>
            <a:r>
              <a:rPr dirty="0"/>
              <a:t>Lunch (~12:15)</a:t>
            </a:r>
          </a:p>
          <a:p>
            <a:r>
              <a:rPr dirty="0"/>
              <a:t>Part II: Modern R with </a:t>
            </a:r>
            <a:r>
              <a:rPr dirty="0" err="1"/>
              <a:t>tidyverse</a:t>
            </a:r>
            <a:endParaRPr dirty="0"/>
          </a:p>
          <a:p>
            <a:r>
              <a:rPr dirty="0"/>
              <a:t>Final remarks (~17:00)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reating 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Combining data: creating vectors</a:t>
            </a:r>
            <a:endParaRPr dirty="0"/>
          </a:p>
        </p:txBody>
      </p:sp>
      <p:sp>
        <p:nvSpPr>
          <p:cNvPr id="201" name="&gt; 1:5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c(1,2,3)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1  2  3 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</a:t>
            </a:r>
            <a:r>
              <a:rPr lang="en-US" dirty="0"/>
              <a:t> c("</a:t>
            </a:r>
            <a:r>
              <a:rPr lang="en-US" dirty="0" err="1"/>
              <a:t>a","b","c</a:t>
            </a:r>
            <a:r>
              <a:rPr lang="en-US" dirty="0"/>
              <a:t>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"a" "b" "c"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pt" dirty="0"/>
              <a:t>&gt; </a:t>
            </a:r>
            <a:r>
              <a:rPr lang="pt" dirty="0" err="1"/>
              <a:t>c</a:t>
            </a:r>
            <a:r>
              <a:rPr lang="pt" dirty="0"/>
              <a:t>(T,TRUE,F)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TRUE  TRUE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an integer">
            <a:extLst>
              <a:ext uri="{FF2B5EF4-FFF2-40B4-BE49-F238E27FC236}">
                <a16:creationId xmlns:a16="http://schemas.microsoft.com/office/drawing/2014/main" id="{D9266D77-C144-0E46-89DF-978F4B11B061}"/>
              </a:ext>
            </a:extLst>
          </p:cNvPr>
          <p:cNvSpPr txBox="1"/>
          <p:nvPr/>
        </p:nvSpPr>
        <p:spPr>
          <a:xfrm>
            <a:off x="5433115" y="2431079"/>
            <a:ext cx="25022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a </a:t>
            </a:r>
            <a:r>
              <a:rPr lang="en-US" b="1" dirty="0"/>
              <a:t>numeric</a:t>
            </a:r>
            <a:r>
              <a:rPr lang="en-US" dirty="0"/>
              <a:t> vector</a:t>
            </a:r>
            <a:endParaRPr dirty="0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A2DD55FE-BC10-4B41-82FB-B4EE1F1C2145}"/>
              </a:ext>
            </a:extLst>
          </p:cNvPr>
          <p:cNvSpPr/>
          <p:nvPr/>
        </p:nvSpPr>
        <p:spPr>
          <a:xfrm flipV="1">
            <a:off x="2871216" y="2889503"/>
            <a:ext cx="4956048" cy="1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" name="an integer">
            <a:extLst>
              <a:ext uri="{FF2B5EF4-FFF2-40B4-BE49-F238E27FC236}">
                <a16:creationId xmlns:a16="http://schemas.microsoft.com/office/drawing/2014/main" id="{764C82BA-C0FE-5046-B6B3-E44F484A7392}"/>
              </a:ext>
            </a:extLst>
          </p:cNvPr>
          <p:cNvSpPr txBox="1"/>
          <p:nvPr/>
        </p:nvSpPr>
        <p:spPr>
          <a:xfrm>
            <a:off x="5691461" y="5125511"/>
            <a:ext cx="225382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a </a:t>
            </a:r>
            <a:r>
              <a:rPr lang="en-US" b="1" dirty="0"/>
              <a:t>logical</a:t>
            </a:r>
            <a:r>
              <a:rPr lang="en-US" dirty="0"/>
              <a:t> vector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C3747394-0A22-0C43-A31E-C796F87DD4BC}"/>
              </a:ext>
            </a:extLst>
          </p:cNvPr>
          <p:cNvSpPr/>
          <p:nvPr/>
        </p:nvSpPr>
        <p:spPr>
          <a:xfrm flipV="1">
            <a:off x="4517136" y="5583934"/>
            <a:ext cx="3444240" cy="30481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" name="an integer">
            <a:extLst>
              <a:ext uri="{FF2B5EF4-FFF2-40B4-BE49-F238E27FC236}">
                <a16:creationId xmlns:a16="http://schemas.microsoft.com/office/drawing/2014/main" id="{51913303-DA39-A64A-A17A-ECB3B9D408C8}"/>
              </a:ext>
            </a:extLst>
          </p:cNvPr>
          <p:cNvSpPr txBox="1"/>
          <p:nvPr/>
        </p:nvSpPr>
        <p:spPr>
          <a:xfrm>
            <a:off x="5226091" y="3772199"/>
            <a:ext cx="2709076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a </a:t>
            </a:r>
            <a:r>
              <a:rPr lang="en-US" b="1" dirty="0"/>
              <a:t>character</a:t>
            </a:r>
            <a:r>
              <a:rPr lang="en-US" dirty="0"/>
              <a:t> vector</a:t>
            </a:r>
            <a:endParaRPr dirty="0"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68639A92-7C29-8B41-8755-7E9B3B8E3329}"/>
              </a:ext>
            </a:extLst>
          </p:cNvPr>
          <p:cNvSpPr/>
          <p:nvPr/>
        </p:nvSpPr>
        <p:spPr>
          <a:xfrm>
            <a:off x="3584448" y="4224527"/>
            <a:ext cx="4303776" cy="6095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043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uiExpand="1" build="p" bldLvl="5" animBg="1" advAuto="0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Vector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functions</a:t>
            </a:r>
          </a:p>
        </p:txBody>
      </p:sp>
      <p:sp>
        <p:nvSpPr>
          <p:cNvPr id="215" name="&gt; p &lt;- 1:5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p &lt;- 1:5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p</a:t>
            </a:r>
          </a:p>
          <a:p>
            <a:pPr marL="0" indent="0">
              <a:spcBef>
                <a:spcPts val="500"/>
              </a:spcBef>
              <a:buSz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1 2 3 4 5</a:t>
            </a:r>
          </a:p>
          <a:p>
            <a:pPr marL="0" indent="0">
              <a:spcBef>
                <a:spcPts val="500"/>
              </a:spcBef>
              <a:buSzTx/>
              <a:buNone/>
              <a:defRPr sz="2500">
                <a:solidFill>
                  <a:srgbClr val="0433FF"/>
                </a:solidFill>
              </a:defRPr>
            </a:pPr>
            <a:endParaRPr dirty="0">
              <a:solidFill>
                <a:schemeClr val="tx1"/>
              </a:solidFill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mean(p)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p * 2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2 4 6 8 10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q &lt;- 5:1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q</a:t>
            </a:r>
          </a:p>
          <a:p>
            <a:pPr marL="0" indent="0">
              <a:spcBef>
                <a:spcPts val="500"/>
              </a:spcBef>
              <a:buSz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5 4 3 2 1</a:t>
            </a:r>
            <a:endParaRPr lang="en-US" dirty="0"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p * q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5 8 9 8 5</a:t>
            </a:r>
            <a:endParaRPr lang="en-US" dirty="0"/>
          </a:p>
        </p:txBody>
      </p:sp>
      <p:graphicFrame>
        <p:nvGraphicFramePr>
          <p:cNvPr id="216" name="p * 2"/>
          <p:cNvGraphicFramePr/>
          <p:nvPr/>
        </p:nvGraphicFramePr>
        <p:xfrm>
          <a:off x="5673143" y="2222500"/>
          <a:ext cx="2693355" cy="450976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89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443">
                <a:tc gridSpan="3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/>
                        <a:t>p * 2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9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7" name="p * q"/>
          <p:cNvGraphicFramePr/>
          <p:nvPr/>
        </p:nvGraphicFramePr>
        <p:xfrm>
          <a:off x="9695769" y="2222500"/>
          <a:ext cx="2693355" cy="450976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89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443">
                <a:tc gridSpan="3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/>
                        <a:t>p * q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90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q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rgbClr val="6568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062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R>
                    <a:lnT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T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CFCD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2">
                          <a:hueOff val="-487087"/>
                          <a:satOff val="-2686"/>
                          <a:lumOff val="14808"/>
                        </a:schemeClr>
                      </a:solidFill>
                      <a:miter lim="400000"/>
                    </a:lnL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uiExpand="1" build="p" bldLvl="5" animBg="1" advAuto="0"/>
      <p:bldP spid="216" grpId="2" uiExpand="1" animBg="1" advAuto="0"/>
      <p:bldP spid="217" grpId="3" uiExpan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794B-5909-A449-B933-8B60318B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create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EE9B-2682-5241-BBCD-44EA5B010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7531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</a:rPr>
              <a:t>Meet Ann, Bob, Chloe, and Dan.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dirty="0">
                <a:latin typeface="+mn-lt"/>
              </a:rPr>
              <a:t>Make a character vector with their names, using the function </a:t>
            </a:r>
            <a:r>
              <a:rPr lang="en-US" sz="2800" dirty="0">
                <a:latin typeface="Courier" pitchFamily="2" charset="0"/>
              </a:rPr>
              <a:t>c()</a:t>
            </a:r>
            <a:r>
              <a:rPr lang="en-US" sz="2800" dirty="0">
                <a:latin typeface="+mn-lt"/>
              </a:rPr>
              <a:t>. Save the vector as</a:t>
            </a:r>
            <a:r>
              <a:rPr lang="en-US" sz="2800" dirty="0">
                <a:latin typeface="Courier" pitchFamily="2" charset="0"/>
              </a:rPr>
              <a:t> name</a:t>
            </a:r>
            <a:r>
              <a:rPr lang="en-US" sz="2800" dirty="0">
                <a:latin typeface="+mn-lt"/>
              </a:rPr>
              <a:t>.</a:t>
            </a:r>
          </a:p>
          <a:p>
            <a:pPr marL="457200" lvl="1" indent="0">
              <a:buSzPct val="100000"/>
              <a:buNone/>
            </a:pPr>
            <a:endParaRPr lang="en-US" sz="2800" dirty="0">
              <a:solidFill>
                <a:srgbClr val="0433FF"/>
              </a:solidFill>
              <a:latin typeface="Courier" pitchFamily="2" charset="0"/>
            </a:endParaRP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dirty="0">
                <a:latin typeface="+mn-lt"/>
              </a:rPr>
              <a:t>How old are Ann, Bob, Chloe, and Dan? Design a numeric vector with their respective ages. Save it as </a:t>
            </a:r>
            <a:r>
              <a:rPr lang="en-US" sz="2800" dirty="0">
                <a:latin typeface="Courier" pitchFamily="2" charset="0"/>
              </a:rPr>
              <a:t>age</a:t>
            </a:r>
            <a:r>
              <a:rPr lang="en-US" sz="2800" dirty="0">
                <a:latin typeface="+mn-lt"/>
              </a:rPr>
              <a:t>.</a:t>
            </a:r>
          </a:p>
          <a:p>
            <a:pPr marL="457200" lvl="1" indent="0">
              <a:buSzPct val="100000"/>
              <a:buNone/>
            </a:pPr>
            <a:endParaRPr lang="en-US" sz="2800" dirty="0">
              <a:latin typeface="+mn-lt"/>
            </a:endParaRP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1" dirty="0">
                <a:latin typeface="+mn-lt"/>
              </a:rPr>
              <a:t>Bonus: </a:t>
            </a:r>
            <a:r>
              <a:rPr lang="en-US" sz="2800" dirty="0">
                <a:latin typeface="+mn-lt"/>
              </a:rPr>
              <a:t>What is their average age? Use a function in R to calculate this.</a:t>
            </a:r>
          </a:p>
          <a:p>
            <a:pPr marL="457200" lvl="1" indent="0">
              <a:buSzPct val="100000"/>
              <a:buNone/>
            </a:pPr>
            <a:endParaRPr lang="en-US" sz="2800" dirty="0">
              <a:latin typeface="+mn-lt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1D1399C2-4998-894D-9EBA-634DE18D3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2300" y="-53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21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794B-5909-A449-B933-8B60318B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create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EE9B-2682-5241-BBCD-44EA5B010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8064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</a:rPr>
              <a:t>Meet Ann, Bob, Chloe, and Dan.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dirty="0">
                <a:latin typeface="+mn-lt"/>
              </a:rPr>
              <a:t>Make a character vector with their names, using the function </a:t>
            </a:r>
            <a:r>
              <a:rPr lang="en-US" sz="2800" dirty="0">
                <a:latin typeface="Courier" pitchFamily="2" charset="0"/>
              </a:rPr>
              <a:t>c()</a:t>
            </a:r>
            <a:r>
              <a:rPr lang="en-US" sz="2800" dirty="0">
                <a:latin typeface="+mn-lt"/>
              </a:rPr>
              <a:t>. Save the vector as</a:t>
            </a:r>
            <a:r>
              <a:rPr lang="en-US" sz="2800" dirty="0">
                <a:latin typeface="Courier" pitchFamily="2" charset="0"/>
              </a:rPr>
              <a:t> name</a:t>
            </a:r>
            <a:r>
              <a:rPr lang="en-US" sz="2800" dirty="0">
                <a:latin typeface="+mn-lt"/>
              </a:rPr>
              <a:t>.</a:t>
            </a:r>
          </a:p>
          <a:p>
            <a:pPr marL="457200" lvl="1" indent="0">
              <a:buSzPct val="100000"/>
              <a:buNone/>
            </a:pPr>
            <a:r>
              <a:rPr lang="en-US" sz="2800" dirty="0">
                <a:solidFill>
                  <a:srgbClr val="0433FF"/>
                </a:solidFill>
                <a:latin typeface="Courier" pitchFamily="2" charset="0"/>
              </a:rPr>
              <a:t>&gt; name &lt;- c("Ann", "Bob", "Chloe", "Dan")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dirty="0">
                <a:latin typeface="+mn-lt"/>
              </a:rPr>
              <a:t>How old are Ann, Bob, Chloe, and Dan? Design a numeric vector with their respective ages. Save it as </a:t>
            </a:r>
            <a:r>
              <a:rPr lang="en-US" sz="2800" dirty="0">
                <a:latin typeface="Courier" pitchFamily="2" charset="0"/>
              </a:rPr>
              <a:t>age</a:t>
            </a:r>
            <a:r>
              <a:rPr lang="en-US" sz="2800" dirty="0">
                <a:latin typeface="+mn-lt"/>
              </a:rPr>
              <a:t>.</a:t>
            </a:r>
          </a:p>
          <a:p>
            <a:pPr marL="457200" lvl="1" indent="0">
              <a:buSzPct val="100000"/>
              <a:buNone/>
            </a:pPr>
            <a:r>
              <a:rPr lang="en-US" sz="2800" dirty="0">
                <a:solidFill>
                  <a:srgbClr val="0433FF"/>
                </a:solidFill>
                <a:latin typeface="Courier" pitchFamily="2" charset="0"/>
              </a:rPr>
              <a:t>&gt; age &lt;- c(35,22,50,51)</a:t>
            </a:r>
            <a:endParaRPr lang="en-US" sz="2800" dirty="0">
              <a:latin typeface="+mn-lt"/>
            </a:endParaRP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1" dirty="0">
                <a:latin typeface="+mn-lt"/>
              </a:rPr>
              <a:t>Bonus: </a:t>
            </a:r>
            <a:r>
              <a:rPr lang="en-US" sz="2800" dirty="0">
                <a:latin typeface="+mn-lt"/>
              </a:rPr>
              <a:t>What is their average age? Use a function in R to calculate this.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SzPct val="100000"/>
              <a:buNone/>
            </a:pPr>
            <a:endParaRPr lang="en-US" sz="1100" dirty="0">
              <a:solidFill>
                <a:srgbClr val="0433FF"/>
              </a:solidFill>
              <a:latin typeface="Courier" pitchFamily="2" charset="0"/>
            </a:endParaRP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433FF"/>
                </a:solidFill>
                <a:latin typeface="Courier" pitchFamily="2" charset="0"/>
              </a:rPr>
              <a:t>&gt; mean(age)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SzPct val="100000"/>
              <a:buNone/>
            </a:pPr>
            <a:r>
              <a:rPr lang="en-US" sz="2800" dirty="0">
                <a:latin typeface="Courier" pitchFamily="2" charset="0"/>
              </a:rPr>
              <a:t>[1] 39.5</a:t>
            </a: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1D1399C2-4998-894D-9EBA-634DE18D3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2300" y="-53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718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Vectors and fa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Vectors and factors</a:t>
            </a:r>
            <a:endParaRPr dirty="0"/>
          </a:p>
        </p:txBody>
      </p:sp>
      <p:sp>
        <p:nvSpPr>
          <p:cNvPr id="232" name="&gt; vc &lt;- c(&quot;a&quot;,&quot;b&quot;,&quot;a&quot;,&quot;c&quot;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country</a:t>
            </a:r>
            <a:r>
              <a:rPr dirty="0"/>
              <a:t> &lt;- c("</a:t>
            </a:r>
            <a:r>
              <a:rPr lang="en-US" dirty="0"/>
              <a:t>UK</a:t>
            </a:r>
            <a:r>
              <a:rPr dirty="0"/>
              <a:t>","</a:t>
            </a:r>
            <a:r>
              <a:rPr lang="en-US" dirty="0"/>
              <a:t>USA</a:t>
            </a:r>
            <a:r>
              <a:rPr dirty="0"/>
              <a:t>","</a:t>
            </a:r>
            <a:r>
              <a:rPr lang="en-US" dirty="0"/>
              <a:t>USA</a:t>
            </a:r>
            <a:r>
              <a:rPr dirty="0"/>
              <a:t>",</a:t>
            </a:r>
            <a:r>
              <a:rPr lang="en-US" dirty="0"/>
              <a:t>"UK"</a:t>
            </a:r>
            <a:r>
              <a:rPr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country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[1] "UK"  "USA" "USA" "UK"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as.factor</a:t>
            </a:r>
            <a:r>
              <a:rPr dirty="0"/>
              <a:t>(</a:t>
            </a:r>
            <a:r>
              <a:rPr lang="en-US" dirty="0"/>
              <a:t>country</a:t>
            </a:r>
            <a:r>
              <a:rPr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[1] UK  USA USA UK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Levels: UK USA</a:t>
            </a:r>
          </a:p>
        </p:txBody>
      </p:sp>
      <p:pic>
        <p:nvPicPr>
          <p:cNvPr id="7" name="Graphic 6" descr="Earth globe: Africa and Europe">
            <a:extLst>
              <a:ext uri="{FF2B5EF4-FFF2-40B4-BE49-F238E27FC236}">
                <a16:creationId xmlns:a16="http://schemas.microsoft.com/office/drawing/2014/main" id="{AE4A3DF1-F9B6-CF4C-9B48-0FBB8AF2E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9550" y="-133350"/>
            <a:ext cx="2247900" cy="2247900"/>
          </a:xfrm>
          <a:prstGeom prst="rect">
            <a:avLst/>
          </a:prstGeom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99266A05-7C4D-F847-8DA0-D99A5B024A3B}"/>
              </a:ext>
            </a:extLst>
          </p:cNvPr>
          <p:cNvSpPr/>
          <p:nvPr/>
        </p:nvSpPr>
        <p:spPr>
          <a:xfrm>
            <a:off x="2933700" y="6210300"/>
            <a:ext cx="7277100" cy="2514600"/>
          </a:xfrm>
          <a:prstGeom prst="snip1Rect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F3802-8135-B241-8D76-54BF8159786C}"/>
              </a:ext>
            </a:extLst>
          </p:cNvPr>
          <p:cNvSpPr txBox="1"/>
          <p:nvPr/>
        </p:nvSpPr>
        <p:spPr>
          <a:xfrm>
            <a:off x="3407385" y="6647607"/>
            <a:ext cx="6084999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 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factor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is defined by its 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levels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(most useful for a category)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uiExpand="1" build="p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ectors, lists, and data fra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Combining data</a:t>
            </a:r>
            <a:endParaRPr dirty="0"/>
          </a:p>
        </p:txBody>
      </p:sp>
      <p:sp>
        <p:nvSpPr>
          <p:cNvPr id="297" name="&gt; v1 &lt;- 4:6…"/>
          <p:cNvSpPr txBox="1">
            <a:spLocks noGrp="1"/>
          </p:cNvSpPr>
          <p:nvPr>
            <p:ph type="body" idx="1"/>
          </p:nvPr>
        </p:nvSpPr>
        <p:spPr>
          <a:xfrm>
            <a:off x="571500" y="2070100"/>
            <a:ext cx="12203973" cy="79183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name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"Ann"   "Bob"   "Chloe" "Dan"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lang="en-US" dirty="0"/>
              <a:t>&gt; age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35 22 50 51 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c(</a:t>
            </a:r>
            <a:r>
              <a:rPr lang="en-US" dirty="0" err="1"/>
              <a:t>name,age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r>
              <a:rPr lang="en-US" dirty="0"/>
              <a:t>[1] "Ann"   "Bob"   "Chloe" "Dan"   "35"    "22"    "50"    "51"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r>
              <a:rPr lang="en-US" dirty="0"/>
              <a:t> </a:t>
            </a:r>
            <a:endParaRPr dirty="0"/>
          </a:p>
          <a:p>
            <a:pPr marL="0" indent="0">
              <a:spcBef>
                <a:spcPts val="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list(</a:t>
            </a:r>
            <a:r>
              <a:rPr lang="en-US" dirty="0" err="1"/>
              <a:t>name,age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r>
              <a:rPr lang="en-US" dirty="0"/>
              <a:t>[[1]]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r>
              <a:rPr lang="en-US" dirty="0"/>
              <a:t>[1] "Ann"   "Bob"   "Chloe" "Dan"  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endParaRPr lang="en-US" dirty="0"/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r>
              <a:rPr lang="en-US" dirty="0"/>
              <a:t>[[2]]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r>
              <a:rPr lang="en-US" dirty="0"/>
              <a:t>[1] 35 22 50 51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endParaRPr dirty="0"/>
          </a:p>
          <a:p>
            <a:pPr marL="0" indent="0">
              <a:spcBef>
                <a:spcPts val="0"/>
              </a:spcBef>
              <a:buSzTx/>
              <a:buFontTx/>
              <a:buNone/>
              <a:defRPr sz="23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data.frame</a:t>
            </a:r>
            <a:r>
              <a:rPr dirty="0"/>
              <a:t>(</a:t>
            </a:r>
            <a:r>
              <a:rPr lang="en-US" dirty="0" err="1"/>
              <a:t>name,age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r>
              <a:rPr lang="en-US" dirty="0"/>
              <a:t>   name  age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r>
              <a:rPr lang="en-US" dirty="0"/>
              <a:t>1   Ann   35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r>
              <a:rPr lang="en-US" dirty="0"/>
              <a:t>2   Bob   22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r>
              <a:rPr lang="en-US" dirty="0"/>
              <a:t>3 Chloe   50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300"/>
            </a:pPr>
            <a:r>
              <a:rPr lang="en-US" dirty="0"/>
              <a:t>4   Dan   51</a:t>
            </a:r>
            <a:endParaRPr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960EA55E-710F-9D4C-90D7-27C6CF51B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2300" y="-533400"/>
            <a:ext cx="3175000" cy="317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ectors, lists, and data fra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Vectors, lists, and data frames</a:t>
            </a:r>
          </a:p>
        </p:txBody>
      </p:sp>
      <p:graphicFrame>
        <p:nvGraphicFramePr>
          <p:cNvPr id="298" name="Table"/>
          <p:cNvGraphicFramePr/>
          <p:nvPr>
            <p:extLst>
              <p:ext uri="{D42A27DB-BD31-4B8C-83A1-F6EECF244321}">
                <p14:modId xmlns:p14="http://schemas.microsoft.com/office/powerpoint/2010/main" val="2665682790"/>
              </p:ext>
            </p:extLst>
          </p:nvPr>
        </p:nvGraphicFramePr>
        <p:xfrm>
          <a:off x="2939377" y="3125122"/>
          <a:ext cx="7375169" cy="4684452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2167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9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8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1113"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how many dimensions?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11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vector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c()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111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list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any number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list()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111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err="1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data.frame</a:t>
                      </a:r>
                      <a:r>
                        <a:rPr sz="2500" dirty="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4144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36AB-2832-F24C-96FA-EC718FE2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combining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735A0-7DDE-4C49-B02E-483C0A480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62000" indent="-762000">
              <a:buSzPct val="100000"/>
              <a:buFont typeface="+mj-lt"/>
              <a:buAutoNum type="arabicPeriod"/>
            </a:pPr>
            <a:r>
              <a:rPr lang="en-US" sz="2800" dirty="0">
                <a:latin typeface="+mn-lt"/>
              </a:rPr>
              <a:t>Create a vector </a:t>
            </a:r>
            <a:r>
              <a:rPr lang="en-US" sz="2800" dirty="0">
                <a:latin typeface="Courier" pitchFamily="2" charset="0"/>
              </a:rPr>
              <a:t>country</a:t>
            </a:r>
            <a:r>
              <a:rPr lang="en-US" sz="2800" dirty="0">
                <a:latin typeface="+mn-lt"/>
              </a:rPr>
              <a:t> containing four countries (use at least one duplicate!).</a:t>
            </a:r>
          </a:p>
          <a:p>
            <a:pPr marL="762000" lvl="1" indent="-762000">
              <a:buSzPct val="100000"/>
              <a:buNone/>
            </a:pPr>
            <a:endParaRPr lang="en-US" sz="2800" dirty="0">
              <a:latin typeface="+mn-lt"/>
            </a:endParaRPr>
          </a:p>
          <a:p>
            <a:pPr marL="762000" indent="-762000">
              <a:buSzPct val="100000"/>
              <a:buFont typeface="+mj-lt"/>
              <a:buAutoNum type="arabicPeriod"/>
            </a:pPr>
            <a:r>
              <a:rPr lang="en-US" sz="2800" dirty="0">
                <a:latin typeface="+mn-lt"/>
              </a:rPr>
              <a:t>Create a data frame combining </a:t>
            </a:r>
            <a:r>
              <a:rPr lang="en-US" sz="2800" dirty="0">
                <a:latin typeface="Courier" pitchFamily="2" charset="0"/>
              </a:rPr>
              <a:t>name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>
                <a:latin typeface="Courier" pitchFamily="2" charset="0"/>
              </a:rPr>
              <a:t>age</a:t>
            </a:r>
            <a:r>
              <a:rPr lang="en-US" sz="2800" dirty="0">
                <a:latin typeface="+mn-lt"/>
              </a:rPr>
              <a:t>, and </a:t>
            </a:r>
            <a:r>
              <a:rPr lang="en-US" sz="2800" dirty="0">
                <a:latin typeface="Courier" pitchFamily="2" charset="0"/>
              </a:rPr>
              <a:t>country</a:t>
            </a:r>
            <a:r>
              <a:rPr lang="en-US" sz="2800" dirty="0">
                <a:latin typeface="+mn-lt"/>
              </a:rPr>
              <a:t>, and save it as </a:t>
            </a:r>
            <a:r>
              <a:rPr lang="en-US" sz="2800" dirty="0">
                <a:latin typeface="Courier" pitchFamily="2" charset="0"/>
              </a:rPr>
              <a:t>df</a:t>
            </a:r>
            <a:r>
              <a:rPr lang="en-US" sz="2800" dirty="0">
                <a:latin typeface="+mn-lt"/>
              </a:rPr>
              <a:t>.</a:t>
            </a:r>
          </a:p>
          <a:p>
            <a:pPr marL="762000" lvl="1" indent="-762000">
              <a:buSzPct val="100000"/>
              <a:buNone/>
            </a:pPr>
            <a:endParaRPr lang="en-US" sz="2800" dirty="0">
              <a:latin typeface="+mn-lt"/>
            </a:endParaRPr>
          </a:p>
          <a:p>
            <a:pPr marL="762000" indent="-762000">
              <a:buSzPct val="100000"/>
              <a:buFont typeface="+mj-lt"/>
              <a:buAutoNum type="arabicPeriod"/>
            </a:pPr>
            <a:r>
              <a:rPr lang="en-US" sz="2800" b="1" dirty="0">
                <a:latin typeface="+mn-lt"/>
              </a:rPr>
              <a:t>Bonus: </a:t>
            </a:r>
            <a:r>
              <a:rPr lang="en-US" sz="2800" dirty="0">
                <a:latin typeface="+mn-lt"/>
              </a:rPr>
              <a:t>create a list combining </a:t>
            </a:r>
            <a:r>
              <a:rPr lang="en-US" sz="2800" dirty="0">
                <a:latin typeface="Courier" pitchFamily="2" charset="0"/>
              </a:rPr>
              <a:t>name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>
                <a:latin typeface="Courier" pitchFamily="2" charset="0"/>
              </a:rPr>
              <a:t>age</a:t>
            </a:r>
            <a:r>
              <a:rPr lang="en-US" sz="2800" dirty="0">
                <a:latin typeface="+mn-lt"/>
              </a:rPr>
              <a:t>, and </a:t>
            </a:r>
            <a:r>
              <a:rPr lang="en-US" sz="2800" dirty="0">
                <a:latin typeface="Courier" pitchFamily="2" charset="0"/>
              </a:rPr>
              <a:t>country</a:t>
            </a:r>
            <a:r>
              <a:rPr lang="en-US" sz="28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10055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36AB-2832-F24C-96FA-EC718FE2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combining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735A0-7DDE-4C49-B02E-483C0A480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62000" indent="-762000">
              <a:buSzPct val="100000"/>
              <a:buFont typeface="+mj-lt"/>
              <a:buAutoNum type="arabicPeriod"/>
            </a:pPr>
            <a:r>
              <a:rPr lang="en-US" sz="2800" dirty="0">
                <a:latin typeface="+mn-lt"/>
              </a:rPr>
              <a:t>Create a vector </a:t>
            </a:r>
            <a:r>
              <a:rPr lang="en-US" sz="2800" dirty="0">
                <a:latin typeface="Courier" pitchFamily="2" charset="0"/>
              </a:rPr>
              <a:t>country</a:t>
            </a:r>
            <a:r>
              <a:rPr lang="en-US" sz="2800" dirty="0">
                <a:latin typeface="+mn-lt"/>
              </a:rPr>
              <a:t> containing four countries (use at least one duplicate!).</a:t>
            </a:r>
          </a:p>
          <a:p>
            <a:pPr marL="762000" lvl="1" indent="-762000">
              <a:buSzPct val="100000"/>
              <a:buNone/>
            </a:pPr>
            <a:r>
              <a:rPr lang="en-US" sz="2800" dirty="0">
                <a:latin typeface="+mn-lt"/>
              </a:rPr>
              <a:t>	</a:t>
            </a:r>
            <a:r>
              <a:rPr lang="en-US" sz="2800" dirty="0">
                <a:solidFill>
                  <a:srgbClr val="0433FF"/>
                </a:solidFill>
              </a:rPr>
              <a:t>&gt; country &lt;- c("UK","USA","USA","UK")</a:t>
            </a:r>
            <a:endParaRPr lang="en-US" sz="2800" dirty="0">
              <a:solidFill>
                <a:srgbClr val="0433FF"/>
              </a:solidFill>
              <a:latin typeface="+mn-lt"/>
            </a:endParaRPr>
          </a:p>
          <a:p>
            <a:pPr marL="762000" indent="-762000">
              <a:buSzPct val="100000"/>
              <a:buFont typeface="+mj-lt"/>
              <a:buAutoNum type="arabicPeriod"/>
            </a:pPr>
            <a:r>
              <a:rPr lang="en-US" sz="2800" dirty="0">
                <a:latin typeface="+mn-lt"/>
              </a:rPr>
              <a:t>Create a data frame combining </a:t>
            </a:r>
            <a:r>
              <a:rPr lang="en-US" sz="2800" dirty="0">
                <a:latin typeface="Courier" pitchFamily="2" charset="0"/>
              </a:rPr>
              <a:t>name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>
                <a:latin typeface="Courier" pitchFamily="2" charset="0"/>
              </a:rPr>
              <a:t>age</a:t>
            </a:r>
            <a:r>
              <a:rPr lang="en-US" sz="2800" dirty="0">
                <a:latin typeface="+mn-lt"/>
              </a:rPr>
              <a:t>, and </a:t>
            </a:r>
            <a:r>
              <a:rPr lang="en-US" sz="2800" dirty="0">
                <a:latin typeface="Courier" pitchFamily="2" charset="0"/>
              </a:rPr>
              <a:t>country</a:t>
            </a:r>
            <a:r>
              <a:rPr lang="en-US" sz="2800" dirty="0">
                <a:latin typeface="+mn-lt"/>
              </a:rPr>
              <a:t>, and save it as </a:t>
            </a:r>
            <a:r>
              <a:rPr lang="en-US" sz="2800" dirty="0">
                <a:latin typeface="Courier" pitchFamily="2" charset="0"/>
              </a:rPr>
              <a:t>df</a:t>
            </a:r>
            <a:r>
              <a:rPr lang="en-US" sz="2800" dirty="0">
                <a:latin typeface="+mn-lt"/>
              </a:rPr>
              <a:t>.</a:t>
            </a:r>
          </a:p>
          <a:p>
            <a:pPr marL="762000" lvl="1" indent="-762000">
              <a:buSzPct val="100000"/>
              <a:buNone/>
            </a:pPr>
            <a:r>
              <a:rPr lang="en-US" sz="2800" dirty="0">
                <a:latin typeface="+mn-lt"/>
              </a:rPr>
              <a:t>	</a:t>
            </a:r>
            <a:r>
              <a:rPr lang="en-US" sz="2800" dirty="0">
                <a:solidFill>
                  <a:srgbClr val="0433FF"/>
                </a:solidFill>
                <a:latin typeface="Courier" pitchFamily="2" charset="0"/>
              </a:rPr>
              <a:t>&gt; df &lt;- </a:t>
            </a:r>
            <a:r>
              <a:rPr lang="en-US" sz="2800" dirty="0" err="1">
                <a:solidFill>
                  <a:srgbClr val="0433FF"/>
                </a:solidFill>
                <a:latin typeface="Courier" pitchFamily="2" charset="0"/>
              </a:rPr>
              <a:t>data.frame</a:t>
            </a:r>
            <a:r>
              <a:rPr lang="en-US" sz="2800" dirty="0">
                <a:solidFill>
                  <a:srgbClr val="0433FF"/>
                </a:solidFill>
                <a:latin typeface="Courier" pitchFamily="2" charset="0"/>
              </a:rPr>
              <a:t>(</a:t>
            </a:r>
            <a:r>
              <a:rPr lang="en-US" sz="2800" dirty="0" err="1">
                <a:solidFill>
                  <a:srgbClr val="0433FF"/>
                </a:solidFill>
                <a:latin typeface="Courier" pitchFamily="2" charset="0"/>
              </a:rPr>
              <a:t>name,age,country</a:t>
            </a:r>
            <a:r>
              <a:rPr lang="en-US" sz="2800" dirty="0">
                <a:solidFill>
                  <a:srgbClr val="0433FF"/>
                </a:solidFill>
                <a:latin typeface="Courier" pitchFamily="2" charset="0"/>
              </a:rPr>
              <a:t>)</a:t>
            </a:r>
          </a:p>
          <a:p>
            <a:pPr marL="762000" indent="-762000">
              <a:buSzPct val="100000"/>
              <a:buFont typeface="+mj-lt"/>
              <a:buAutoNum type="arabicPeriod"/>
            </a:pPr>
            <a:r>
              <a:rPr lang="en-US" sz="2800" b="1" dirty="0">
                <a:latin typeface="+mn-lt"/>
              </a:rPr>
              <a:t>Bonus: </a:t>
            </a:r>
            <a:r>
              <a:rPr lang="en-US" sz="2800" dirty="0">
                <a:latin typeface="+mn-lt"/>
              </a:rPr>
              <a:t>create a list combining </a:t>
            </a:r>
            <a:r>
              <a:rPr lang="en-US" sz="2800" dirty="0"/>
              <a:t>name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/>
              <a:t>age</a:t>
            </a:r>
            <a:r>
              <a:rPr lang="en-US" sz="2800" dirty="0">
                <a:latin typeface="+mn-lt"/>
              </a:rPr>
              <a:t>, and </a:t>
            </a:r>
            <a:r>
              <a:rPr lang="en-US" sz="2800" dirty="0"/>
              <a:t>country</a:t>
            </a:r>
            <a:r>
              <a:rPr lang="en-US" sz="2800" dirty="0">
                <a:latin typeface="+mn-lt"/>
              </a:rPr>
              <a:t>.</a:t>
            </a:r>
          </a:p>
          <a:p>
            <a:pPr marL="762000" indent="-762000">
              <a:buSzPct val="100000"/>
              <a:buNone/>
            </a:pPr>
            <a:r>
              <a:rPr lang="en-US" sz="2800" dirty="0">
                <a:solidFill>
                  <a:srgbClr val="0433FF"/>
                </a:solidFill>
                <a:latin typeface="Courier" pitchFamily="2" charset="0"/>
              </a:rPr>
              <a:t>	&gt; list(</a:t>
            </a:r>
            <a:r>
              <a:rPr lang="en-US" sz="2800" dirty="0" err="1">
                <a:solidFill>
                  <a:srgbClr val="0433FF"/>
                </a:solidFill>
                <a:latin typeface="Courier" pitchFamily="2" charset="0"/>
              </a:rPr>
              <a:t>name,age,country</a:t>
            </a:r>
            <a:r>
              <a:rPr lang="en-US" sz="2800" dirty="0">
                <a:solidFill>
                  <a:srgbClr val="0433FF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25182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Vectors and fa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without data: NA</a:t>
            </a:r>
            <a:endParaRPr dirty="0"/>
          </a:p>
        </p:txBody>
      </p:sp>
      <p:sp>
        <p:nvSpPr>
          <p:cNvPr id="232" name="&gt; vc &lt;- c(&quot;a&quot;,&quot;b&quot;,&quot;a&quot;,&quot;c&quot;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pet</a:t>
            </a:r>
            <a:r>
              <a:rPr dirty="0"/>
              <a:t> &lt;- c("</a:t>
            </a:r>
            <a:r>
              <a:rPr lang="en-US" dirty="0" err="1"/>
              <a:t>cat</a:t>
            </a:r>
            <a:r>
              <a:rPr dirty="0" err="1"/>
              <a:t>","</a:t>
            </a:r>
            <a:r>
              <a:rPr lang="en-US" dirty="0" err="1"/>
              <a:t>none</a:t>
            </a:r>
            <a:r>
              <a:rPr dirty="0" err="1"/>
              <a:t>","</a:t>
            </a:r>
            <a:r>
              <a:rPr lang="en-US" dirty="0" err="1"/>
              <a:t>fish</a:t>
            </a:r>
            <a:r>
              <a:rPr dirty="0" err="1"/>
              <a:t>",</a:t>
            </a:r>
            <a:r>
              <a:rPr lang="en-US" dirty="0" err="1"/>
              <a:t>NA</a:t>
            </a:r>
            <a:r>
              <a:rPr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pet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[1] "cat"  "none"  "fish"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as.factor</a:t>
            </a:r>
            <a:r>
              <a:rPr dirty="0"/>
              <a:t>(</a:t>
            </a:r>
            <a:r>
              <a:rPr lang="en-US" dirty="0"/>
              <a:t>pet</a:t>
            </a:r>
            <a:r>
              <a:rPr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[1] cat none   fish   &lt;NA&gt;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Levels: cat fish none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</p:txBody>
      </p:sp>
      <p:pic>
        <p:nvPicPr>
          <p:cNvPr id="3" name="Graphic 2" descr="Cat">
            <a:extLst>
              <a:ext uri="{FF2B5EF4-FFF2-40B4-BE49-F238E27FC236}">
                <a16:creationId xmlns:a16="http://schemas.microsoft.com/office/drawing/2014/main" id="{CB1BD224-653E-B846-B58E-0430C7CA3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7950" y="-146050"/>
            <a:ext cx="2317750" cy="2317750"/>
          </a:xfrm>
          <a:prstGeom prst="rect">
            <a:avLst/>
          </a:prstGeom>
        </p:spPr>
      </p:pic>
      <p:pic>
        <p:nvPicPr>
          <p:cNvPr id="5" name="Graphic 4" descr="Fishbowl">
            <a:extLst>
              <a:ext uri="{FF2B5EF4-FFF2-40B4-BE49-F238E27FC236}">
                <a16:creationId xmlns:a16="http://schemas.microsoft.com/office/drawing/2014/main" id="{252E535D-C3F1-B345-8960-B811179EE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9950" y="590550"/>
            <a:ext cx="1559700" cy="1559700"/>
          </a:xfrm>
          <a:prstGeom prst="rect">
            <a:avLst/>
          </a:prstGeom>
        </p:spPr>
      </p:pic>
      <p:grpSp>
        <p:nvGrpSpPr>
          <p:cNvPr id="15" name="NA = Not Available">
            <a:extLst>
              <a:ext uri="{FF2B5EF4-FFF2-40B4-BE49-F238E27FC236}">
                <a16:creationId xmlns:a16="http://schemas.microsoft.com/office/drawing/2014/main" id="{6EF0254A-A3D3-2744-A6BB-C327E0713E8C}"/>
              </a:ext>
            </a:extLst>
          </p:cNvPr>
          <p:cNvGrpSpPr/>
          <p:nvPr/>
        </p:nvGrpSpPr>
        <p:grpSpPr>
          <a:xfrm>
            <a:off x="7896115" y="3211164"/>
            <a:ext cx="4680186" cy="1542423"/>
            <a:chOff x="0" y="0"/>
            <a:chExt cx="4680185" cy="1542422"/>
          </a:xfrm>
        </p:grpSpPr>
        <p:sp>
          <p:nvSpPr>
            <p:cNvPr id="16" name="NA = Not Available">
              <a:extLst>
                <a:ext uri="{FF2B5EF4-FFF2-40B4-BE49-F238E27FC236}">
                  <a16:creationId xmlns:a16="http://schemas.microsoft.com/office/drawing/2014/main" id="{210CAAB7-1DFB-8144-B729-FE9F67CB3228}"/>
                </a:ext>
              </a:extLst>
            </p:cNvPr>
            <p:cNvSpPr/>
            <p:nvPr/>
          </p:nvSpPr>
          <p:spPr>
            <a:xfrm>
              <a:off x="76200" y="76200"/>
              <a:ext cx="4527786" cy="1390023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NA = </a:t>
              </a: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N</a:t>
              </a:r>
              <a:r>
                <a:t>ot </a:t>
              </a:r>
              <a:r>
                <a:rPr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</a:t>
              </a:r>
              <a:r>
                <a:t>vailable</a:t>
              </a:r>
            </a:p>
          </p:txBody>
        </p:sp>
        <p:pic>
          <p:nvPicPr>
            <p:cNvPr id="17" name="NA = Not Available" descr="NA = Not Available">
              <a:extLst>
                <a:ext uri="{FF2B5EF4-FFF2-40B4-BE49-F238E27FC236}">
                  <a16:creationId xmlns:a16="http://schemas.microsoft.com/office/drawing/2014/main" id="{76F766C6-0300-B746-9CFB-3C2D5E70334D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680186" cy="1542423"/>
            </a:xfrm>
            <a:prstGeom prst="rect">
              <a:avLst/>
            </a:prstGeom>
            <a:effectLst/>
          </p:spPr>
        </p:pic>
      </p:grpSp>
      <p:graphicFrame>
        <p:nvGraphicFramePr>
          <p:cNvPr id="18" name="Table">
            <a:extLst>
              <a:ext uri="{FF2B5EF4-FFF2-40B4-BE49-F238E27FC236}">
                <a16:creationId xmlns:a16="http://schemas.microsoft.com/office/drawing/2014/main" id="{35CC08FA-3F03-8A41-8DCD-1B6E5D6B2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607994"/>
              </p:ext>
            </p:extLst>
          </p:nvPr>
        </p:nvGraphicFramePr>
        <p:xfrm>
          <a:off x="660400" y="6177365"/>
          <a:ext cx="6756400" cy="308815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6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3354355767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n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country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et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Ann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3</a:t>
                      </a: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5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UK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cat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2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USA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none</a:t>
                      </a:r>
                      <a:endParaRPr sz="2800" dirty="0"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Chloe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50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USA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fish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Dan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51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444444"/>
                          </a:solidFill>
                        </a:rPr>
                        <a:t>UK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In other words:…">
            <a:extLst>
              <a:ext uri="{FF2B5EF4-FFF2-40B4-BE49-F238E27FC236}">
                <a16:creationId xmlns:a16="http://schemas.microsoft.com/office/drawing/2014/main" id="{D9304436-2847-BA42-B1D4-0A2872F5E04C}"/>
              </a:ext>
            </a:extLst>
          </p:cNvPr>
          <p:cNvSpPr txBox="1"/>
          <p:nvPr/>
        </p:nvSpPr>
        <p:spPr>
          <a:xfrm>
            <a:off x="7622063" y="7635996"/>
            <a:ext cx="4933240" cy="1694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1500"/>
              </a:spcBef>
              <a:defRPr sz="2600"/>
            </a:pPr>
            <a:r>
              <a:rPr dirty="0"/>
              <a:t>In other words:</a:t>
            </a:r>
          </a:p>
          <a:p>
            <a:pPr algn="l">
              <a:spcBef>
                <a:spcPts val="1500"/>
              </a:spcBef>
              <a:defRPr sz="2600"/>
            </a:pPr>
            <a:r>
              <a:rPr dirty="0"/>
              <a:t>We 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know</a:t>
            </a:r>
            <a:r>
              <a:rPr dirty="0"/>
              <a:t> that Bob has 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no pets</a:t>
            </a:r>
            <a:r>
              <a:rPr dirty="0"/>
              <a:t>.</a:t>
            </a:r>
          </a:p>
          <a:p>
            <a:pPr algn="l">
              <a:spcBef>
                <a:spcPts val="1500"/>
              </a:spcBef>
              <a:defRPr sz="2600"/>
            </a:pPr>
            <a:r>
              <a:rPr dirty="0"/>
              <a:t>We 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do not know</a:t>
            </a:r>
            <a:r>
              <a:rPr dirty="0"/>
              <a:t> if Dan has pets.</a:t>
            </a:r>
          </a:p>
        </p:txBody>
      </p:sp>
    </p:spTree>
    <p:extLst>
      <p:ext uri="{BB962C8B-B14F-4D97-AF65-F5344CB8AC3E}">
        <p14:creationId xmlns:p14="http://schemas.microsoft.com/office/powerpoint/2010/main" val="22619504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uiExpand="1" build="p" animBg="1"/>
      <p:bldP spid="18" grpId="0" animBg="1" advAuto="0"/>
      <p:bldP spid="1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Quick intro: this is us! And who are you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intro: this is us! And who are you?</a:t>
            </a:r>
          </a:p>
        </p:txBody>
      </p:sp>
      <p:sp>
        <p:nvSpPr>
          <p:cNvPr id="144" name="Jonathan de Bruin…"/>
          <p:cNvSpPr txBox="1"/>
          <p:nvPr/>
        </p:nvSpPr>
        <p:spPr>
          <a:xfrm>
            <a:off x="345596" y="3076584"/>
            <a:ext cx="5546390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lang="en-US" dirty="0"/>
              <a:t>Bianca Kramer</a:t>
            </a:r>
          </a:p>
          <a:p>
            <a:pPr>
              <a:defRPr sz="2600"/>
            </a:pPr>
            <a:r>
              <a:rPr lang="en-US" dirty="0"/>
              <a:t>subject specialist Biomedical Science </a:t>
            </a:r>
          </a:p>
          <a:p>
            <a:pPr>
              <a:defRPr sz="2600"/>
            </a:pPr>
            <a:r>
              <a:rPr lang="en-US" dirty="0"/>
              <a:t>UU Library</a:t>
            </a:r>
          </a:p>
          <a:p>
            <a:pPr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u="sng" dirty="0">
                <a:hlinkClick r:id="rId2"/>
              </a:rPr>
              <a:t>b.m.r.kramer@uu.nl</a:t>
            </a:r>
            <a:endParaRPr lang="en-US" u="sng" dirty="0">
              <a:hlinkClick r:id="rId3"/>
            </a:endParaRPr>
          </a:p>
        </p:txBody>
      </p:sp>
      <p:sp>
        <p:nvSpPr>
          <p:cNvPr id="145" name="Barbara Vreede…"/>
          <p:cNvSpPr txBox="1"/>
          <p:nvPr/>
        </p:nvSpPr>
        <p:spPr>
          <a:xfrm>
            <a:off x="7587154" y="3092913"/>
            <a:ext cx="3781484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dirty="0"/>
              <a:t>Barbara Vreede</a:t>
            </a:r>
          </a:p>
          <a:p>
            <a:pPr>
              <a:defRPr sz="2600"/>
            </a:pPr>
            <a:r>
              <a:rPr dirty="0"/>
              <a:t>subject specialist Science</a:t>
            </a:r>
            <a:endParaRPr lang="en-US" dirty="0"/>
          </a:p>
          <a:p>
            <a:pPr>
              <a:defRPr sz="2600"/>
            </a:pPr>
            <a:r>
              <a:rPr dirty="0"/>
              <a:t>UU Library</a:t>
            </a:r>
          </a:p>
          <a:p>
            <a:pPr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4"/>
              </a:rPr>
              <a:t>b.m.i.vreede@uu.nl</a:t>
            </a:r>
          </a:p>
        </p:txBody>
      </p:sp>
      <p:sp>
        <p:nvSpPr>
          <p:cNvPr id="6" name="Jonathan de Bruin…">
            <a:extLst>
              <a:ext uri="{FF2B5EF4-FFF2-40B4-BE49-F238E27FC236}">
                <a16:creationId xmlns:a16="http://schemas.microsoft.com/office/drawing/2014/main" id="{E9FE8A2D-09C1-1F44-A811-CDD5C10266B0}"/>
              </a:ext>
            </a:extLst>
          </p:cNvPr>
          <p:cNvSpPr txBox="1"/>
          <p:nvPr/>
        </p:nvSpPr>
        <p:spPr>
          <a:xfrm>
            <a:off x="610412" y="6705638"/>
            <a:ext cx="4526880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lang="en-US" dirty="0"/>
              <a:t>Jacques Flores</a:t>
            </a:r>
          </a:p>
          <a:p>
            <a:pPr>
              <a:defRPr sz="2600"/>
            </a:pPr>
            <a:r>
              <a:rPr lang="en-US" dirty="0"/>
              <a:t>data specialist @ RDM support</a:t>
            </a:r>
          </a:p>
          <a:p>
            <a:pPr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u="sng" dirty="0">
                <a:hlinkClick r:id="rId5"/>
              </a:rPr>
              <a:t>j.p.flores@uu.nl</a:t>
            </a:r>
            <a:endParaRPr lang="en-US" u="sng" dirty="0">
              <a:hlinkClick r:id="rId3"/>
            </a:endParaRPr>
          </a:p>
        </p:txBody>
      </p:sp>
      <p:sp>
        <p:nvSpPr>
          <p:cNvPr id="8" name="Jonathan de Bruin…">
            <a:extLst>
              <a:ext uri="{FF2B5EF4-FFF2-40B4-BE49-F238E27FC236}">
                <a16:creationId xmlns:a16="http://schemas.microsoft.com/office/drawing/2014/main" id="{66766BE7-6755-E24E-AFA3-EF1DD1701743}"/>
              </a:ext>
            </a:extLst>
          </p:cNvPr>
          <p:cNvSpPr txBox="1"/>
          <p:nvPr/>
        </p:nvSpPr>
        <p:spPr>
          <a:xfrm>
            <a:off x="6653867" y="6413056"/>
            <a:ext cx="5546390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lang="en-US" dirty="0"/>
              <a:t>Felix </a:t>
            </a:r>
            <a:r>
              <a:rPr lang="en-US" dirty="0" err="1"/>
              <a:t>Weijdema</a:t>
            </a:r>
            <a:endParaRPr lang="en-US" dirty="0"/>
          </a:p>
          <a:p>
            <a:pPr>
              <a:defRPr sz="2600"/>
            </a:pPr>
            <a:r>
              <a:rPr lang="en-US" dirty="0"/>
              <a:t>subject specialist Biomedical Science </a:t>
            </a:r>
          </a:p>
          <a:p>
            <a:pPr>
              <a:defRPr sz="2600"/>
            </a:pPr>
            <a:r>
              <a:rPr lang="en-US" dirty="0"/>
              <a:t>UU Library</a:t>
            </a:r>
          </a:p>
          <a:p>
            <a:pPr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u="sng" dirty="0">
                <a:hlinkClick r:id="rId6"/>
              </a:rPr>
              <a:t>f.p.weijdema@uu.nl</a:t>
            </a:r>
            <a:endParaRPr lang="en-US" u="sng" dirty="0">
              <a:hlinkClick r:id="rId3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xercise: predict the ans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predict the answer</a:t>
            </a:r>
          </a:p>
        </p:txBody>
      </p:sp>
      <p:sp>
        <p:nvSpPr>
          <p:cNvPr id="258" name="&gt; NA == NA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+mn-lt"/>
              </a:rPr>
              <a:t>Predict the results. Does the (real) answer make sense to you?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5 ==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5 ==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>
                <a:solidFill>
                  <a:srgbClr val="0433FF"/>
                </a:solidFill>
                <a:latin typeface="Courier" pitchFamily="2" charset="0"/>
              </a:rPr>
              <a:t>&gt; NA ==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lang="en-US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lang="en-US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xercise: predict the ans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predict the answer</a:t>
            </a:r>
          </a:p>
        </p:txBody>
      </p:sp>
      <p:sp>
        <p:nvSpPr>
          <p:cNvPr id="258" name="&gt; NA == NA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+mn-lt"/>
              </a:rPr>
              <a:t>Predict the results. Does the (real) answer make sense to you?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5 == 5</a:t>
            </a:r>
          </a:p>
          <a:p>
            <a:pPr marL="0" indent="0">
              <a:spcBef>
                <a:spcPts val="500"/>
              </a:spcBef>
              <a:buSz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chemeClr val="tx1"/>
                </a:solidFill>
                <a:latin typeface="Courier" pitchFamily="2" charset="0"/>
              </a:rP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sz="2500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>
                <a:solidFill>
                  <a:srgbClr val="0433FF"/>
                </a:solidFill>
                <a:latin typeface="Courier" pitchFamily="2" charset="0"/>
              </a:rPr>
              <a:t>&gt; 5 == NA</a:t>
            </a:r>
          </a:p>
          <a:p>
            <a:pPr marL="0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latin typeface="Courier" pitchFamily="2" charset="0"/>
                <a:sym typeface="Helvetica Neue Light"/>
              </a:rPr>
              <a:t>[1] NA</a:t>
            </a:r>
            <a:endParaRPr lang="en-US" sz="2500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sz="2500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500" dirty="0">
                <a:solidFill>
                  <a:srgbClr val="0433FF"/>
                </a:solidFill>
                <a:latin typeface="Courier" pitchFamily="2" charset="0"/>
              </a:rPr>
              <a:t>&gt; NA == NA</a:t>
            </a:r>
          </a:p>
          <a:p>
            <a:pPr marL="0" indent="0">
              <a:spcBef>
                <a:spcPts val="500"/>
              </a:spcBef>
              <a:buSzTx/>
              <a:buNone/>
              <a:defRPr sz="2500"/>
            </a:pPr>
            <a:r>
              <a:rPr lang="en-US" sz="2500" dirty="0">
                <a:latin typeface="Courier" pitchFamily="2" charset="0"/>
              </a:rPr>
              <a:t>[1] NA</a:t>
            </a:r>
            <a:endParaRPr lang="en-US" sz="2500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lang="en-US" sz="2500" dirty="0">
              <a:solidFill>
                <a:srgbClr val="0433FF"/>
              </a:solidFill>
              <a:latin typeface="Courier" pitchFamily="2" charset="0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</a:t>
            </a:r>
            <a:r>
              <a:rPr lang="en-US" dirty="0" err="1"/>
              <a:t>is.na</a:t>
            </a:r>
            <a:r>
              <a:rPr lang="en-US" dirty="0"/>
              <a:t>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[1] TRUE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3033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Let’s breathe and recap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breathe and recap!</a:t>
            </a:r>
          </a:p>
        </p:txBody>
      </p:sp>
      <p:sp>
        <p:nvSpPr>
          <p:cNvPr id="336" name="What data types have you encountered so far?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What data types have you encountered so far?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logical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numeric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c</a:t>
            </a:r>
            <a:r>
              <a:rPr dirty="0"/>
              <a:t>haracter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>
                <a:latin typeface="+mn-lt"/>
              </a:rPr>
              <a:t>How can data be absent?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NA </a:t>
            </a:r>
            <a:r>
              <a:rPr lang="en-US" dirty="0">
                <a:latin typeface="+mn-lt"/>
              </a:rPr>
              <a:t>(not available)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NULL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(non-existent)        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coming up!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And what data collections have you encountered?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>
                <a:latin typeface="Courier"/>
                <a:ea typeface="Courier"/>
                <a:cs typeface="Courier"/>
                <a:sym typeface="Courier"/>
              </a:rPr>
              <a:t>vector</a:t>
            </a:r>
            <a:r>
              <a:rPr dirty="0"/>
              <a:t> (one dimension)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latin typeface="Courier" pitchFamily="2" charset="0"/>
              </a:rPr>
              <a:t>factor</a:t>
            </a:r>
            <a:r>
              <a:rPr lang="en-US" dirty="0"/>
              <a:t> (one dimension, level-based)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>
                <a:latin typeface="Courier"/>
                <a:ea typeface="Courier"/>
                <a:cs typeface="Courier"/>
                <a:sym typeface="Courier"/>
              </a:rPr>
              <a:t>data frame </a:t>
            </a:r>
            <a:r>
              <a:rPr dirty="0"/>
              <a:t>(two dimensions)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>
                <a:latin typeface="Courier"/>
                <a:ea typeface="Courier"/>
                <a:cs typeface="Courier"/>
                <a:sym typeface="Courier"/>
              </a:rPr>
              <a:t>list </a:t>
            </a:r>
            <a:r>
              <a:rPr dirty="0"/>
              <a:t>(++ dimensions)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Functions</a:t>
            </a:r>
          </a:p>
        </p:txBody>
      </p:sp>
      <p:sp>
        <p:nvSpPr>
          <p:cNvPr id="339" name="What functions have you encountered so far?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What functions have you encountered so far?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c()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as.logical</a:t>
            </a:r>
            <a:r>
              <a:rPr dirty="0"/>
              <a:t>()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</a:t>
            </a:r>
            <a:r>
              <a:rPr lang="en-US" dirty="0" err="1"/>
              <a:t>data.frame</a:t>
            </a:r>
            <a:r>
              <a:rPr lang="en-US" dirty="0"/>
              <a:t>()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is.na</a:t>
            </a:r>
            <a:r>
              <a:rPr dirty="0"/>
              <a:t>()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mean()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...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And do you still know what they mean? And how to use them? 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No?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b="1" dirty="0"/>
              <a:t>?</a:t>
            </a:r>
            <a:r>
              <a:rPr lang="en-US" dirty="0"/>
              <a:t>mean</a:t>
            </a:r>
            <a:r>
              <a:rPr dirty="0"/>
              <a:t>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help.search</a:t>
            </a:r>
            <a:r>
              <a:rPr dirty="0"/>
              <a:t>("standard deviation")</a:t>
            </a:r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(or use the Help window to the right of your console)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uiExpan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D1FB-C990-6F4E-98BA-238B5A2A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125FE-8E09-1C42-98EF-B5580D5EB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5" y="2097024"/>
            <a:ext cx="12089926" cy="7339584"/>
          </a:xfrm>
          <a:prstGeom prst="rect">
            <a:avLst/>
          </a:prstGeom>
        </p:spPr>
      </p:pic>
      <p:sp>
        <p:nvSpPr>
          <p:cNvPr id="7" name="an integer">
            <a:extLst>
              <a:ext uri="{FF2B5EF4-FFF2-40B4-BE49-F238E27FC236}">
                <a16:creationId xmlns:a16="http://schemas.microsoft.com/office/drawing/2014/main" id="{2DECD89E-F6DD-5A45-ADF1-2DF2A8D59739}"/>
              </a:ext>
            </a:extLst>
          </p:cNvPr>
          <p:cNvSpPr txBox="1"/>
          <p:nvPr/>
        </p:nvSpPr>
        <p:spPr>
          <a:xfrm>
            <a:off x="2250913" y="1955591"/>
            <a:ext cx="392896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function &amp; package names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5B979A3-B268-7840-9212-ACB4703DB7BF}"/>
              </a:ext>
            </a:extLst>
          </p:cNvPr>
          <p:cNvSpPr/>
          <p:nvPr/>
        </p:nvSpPr>
        <p:spPr>
          <a:xfrm flipV="1">
            <a:off x="1920240" y="2395728"/>
            <a:ext cx="4389120" cy="36576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" name="an integer">
            <a:extLst>
              <a:ext uri="{FF2B5EF4-FFF2-40B4-BE49-F238E27FC236}">
                <a16:creationId xmlns:a16="http://schemas.microsoft.com/office/drawing/2014/main" id="{85433517-0378-7C46-9391-EC62676FCC25}"/>
              </a:ext>
            </a:extLst>
          </p:cNvPr>
          <p:cNvSpPr txBox="1"/>
          <p:nvPr/>
        </p:nvSpPr>
        <p:spPr>
          <a:xfrm>
            <a:off x="2417137" y="6021623"/>
            <a:ext cx="4852290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how would you use the function?</a:t>
            </a:r>
            <a:endParaRPr dirty="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8013A7EB-7D3C-8542-BCEB-E22CAB8AFD38}"/>
              </a:ext>
            </a:extLst>
          </p:cNvPr>
          <p:cNvSpPr/>
          <p:nvPr/>
        </p:nvSpPr>
        <p:spPr>
          <a:xfrm flipV="1">
            <a:off x="2127504" y="6498335"/>
            <a:ext cx="4956048" cy="1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" name="an integer">
            <a:extLst>
              <a:ext uri="{FF2B5EF4-FFF2-40B4-BE49-F238E27FC236}">
                <a16:creationId xmlns:a16="http://schemas.microsoft.com/office/drawing/2014/main" id="{0E1FC418-EE31-FF4B-B894-D9D8829095F1}"/>
              </a:ext>
            </a:extLst>
          </p:cNvPr>
          <p:cNvSpPr txBox="1"/>
          <p:nvPr/>
        </p:nvSpPr>
        <p:spPr>
          <a:xfrm>
            <a:off x="3221709" y="7813847"/>
            <a:ext cx="627896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functions so related they share a help page</a:t>
            </a:r>
            <a:endParaRPr dirty="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0164B94-9F7D-DE40-94FE-177655805B45}"/>
              </a:ext>
            </a:extLst>
          </p:cNvPr>
          <p:cNvSpPr/>
          <p:nvPr/>
        </p:nvSpPr>
        <p:spPr>
          <a:xfrm flipV="1">
            <a:off x="2932176" y="8266176"/>
            <a:ext cx="6577584" cy="6096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20ACF3D-2833-E146-B3A3-C506037A50F8}"/>
              </a:ext>
            </a:extLst>
          </p:cNvPr>
          <p:cNvSpPr/>
          <p:nvPr/>
        </p:nvSpPr>
        <p:spPr>
          <a:xfrm>
            <a:off x="7584948" y="6510528"/>
            <a:ext cx="420624" cy="1225296"/>
          </a:xfrm>
          <a:prstGeom prst="rightBrace">
            <a:avLst>
              <a:gd name="adj1" fmla="val 27631"/>
              <a:gd name="adj2" fmla="val 50000"/>
            </a:avLst>
          </a:prstGeom>
          <a:noFill/>
          <a:ln w="63500" cap="flat">
            <a:solidFill>
              <a:srgbClr val="FFD47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an integer">
            <a:extLst>
              <a:ext uri="{FF2B5EF4-FFF2-40B4-BE49-F238E27FC236}">
                <a16:creationId xmlns:a16="http://schemas.microsoft.com/office/drawing/2014/main" id="{DC139824-360E-B841-A253-85D49009A148}"/>
              </a:ext>
            </a:extLst>
          </p:cNvPr>
          <p:cNvSpPr txBox="1"/>
          <p:nvPr/>
        </p:nvSpPr>
        <p:spPr>
          <a:xfrm>
            <a:off x="8017329" y="5721277"/>
            <a:ext cx="4987471" cy="2103140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algn="l"/>
            <a:r>
              <a:rPr lang="en-US" b="1" dirty="0"/>
              <a:t>wait what? </a:t>
            </a:r>
            <a:r>
              <a:rPr lang="en-US" dirty="0"/>
              <a:t>These are extra arguments. If you see</a:t>
            </a:r>
          </a:p>
          <a:p>
            <a:pPr algn="l"/>
            <a:r>
              <a:rPr lang="en-US" dirty="0">
                <a:latin typeface="Courier" pitchFamily="2" charset="0"/>
              </a:rPr>
              <a:t>argument = "default"</a:t>
            </a:r>
          </a:p>
          <a:p>
            <a:pPr algn="l"/>
            <a:r>
              <a:rPr lang="en-US" dirty="0"/>
              <a:t>then the setting is already specified, so you won’t have 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638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D1FB-C990-6F4E-98BA-238B5A2A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Help? Scroll down!</a:t>
            </a: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E3029236-5BD3-A843-A6E2-2334DCFC3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4" y="2054860"/>
            <a:ext cx="12436706" cy="75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0898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ake a break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 a break!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695" y="6952"/>
            <a:ext cx="6467767" cy="9739696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&quot;Fresh Cup&quot; by mikecpeck"/>
          <p:cNvSpPr txBox="1"/>
          <p:nvPr/>
        </p:nvSpPr>
        <p:spPr>
          <a:xfrm>
            <a:off x="10543451" y="-19799"/>
            <a:ext cx="249455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600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"Fresh Cup" by </a:t>
            </a:r>
            <a:r>
              <a:rPr u="sng">
                <a:solidFill>
                  <a:srgbClr val="24890D"/>
                </a:solidFill>
                <a:uFill>
                  <a:solidFill>
                    <a:srgbClr val="24890D"/>
                  </a:solidFill>
                </a:uFill>
                <a:hlinkClick r:id="rId3"/>
              </a:rPr>
              <a:t>mikecpeck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electing vector elements by 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Selecting vector elements by position</a:t>
            </a:r>
          </a:p>
        </p:txBody>
      </p:sp>
      <p:sp>
        <p:nvSpPr>
          <p:cNvPr id="282" name="&gt; m &lt;- 8:4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name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"Ann"   "Bob"   "Chloe" "Dan"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name</a:t>
            </a:r>
            <a:r>
              <a:rPr dirty="0"/>
              <a:t>[2]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</a:t>
            </a:r>
            <a:r>
              <a:rPr lang="en-US" dirty="0"/>
              <a:t>"Bob"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name</a:t>
            </a:r>
            <a:r>
              <a:rPr dirty="0"/>
              <a:t>[1:3]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[1] "Ann"   "Bob"   "Chloe"</a:t>
            </a:r>
            <a:endParaRPr dirty="0"/>
          </a:p>
        </p:txBody>
      </p:sp>
      <p:pic>
        <p:nvPicPr>
          <p:cNvPr id="283" name="Screen Shot 2019-02-18 at 12.44.02.png" descr="Screen Shot 2019-02-18 at 12.44.02.png"/>
          <p:cNvPicPr>
            <a:picLocks noChangeAspect="1"/>
          </p:cNvPicPr>
          <p:nvPr/>
        </p:nvPicPr>
        <p:blipFill>
          <a:blip r:embed="rId2"/>
          <a:srcRect b="46323"/>
          <a:stretch>
            <a:fillRect/>
          </a:stretch>
        </p:blipFill>
        <p:spPr>
          <a:xfrm>
            <a:off x="7410148" y="2132766"/>
            <a:ext cx="5145825" cy="4691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electing vector elements by val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Selecting vector elements by value</a:t>
            </a:r>
          </a:p>
        </p:txBody>
      </p:sp>
      <p:sp>
        <p:nvSpPr>
          <p:cNvPr id="286" name="&gt; m &lt;- 8:4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age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[1] 35 22 50 51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age</a:t>
            </a:r>
            <a:r>
              <a:rPr dirty="0"/>
              <a:t>[</a:t>
            </a:r>
            <a:r>
              <a:rPr lang="en-US" dirty="0"/>
              <a:t>age</a:t>
            </a:r>
            <a:r>
              <a:rPr dirty="0"/>
              <a:t>&gt;</a:t>
            </a:r>
            <a:r>
              <a:rPr lang="en-US" dirty="0"/>
              <a:t>40</a:t>
            </a:r>
            <a:r>
              <a:rPr dirty="0"/>
              <a:t>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</a:t>
            </a:r>
            <a:r>
              <a:rPr lang="en-US" dirty="0"/>
              <a:t>50 51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age</a:t>
            </a:r>
            <a:r>
              <a:rPr dirty="0"/>
              <a:t>&gt;</a:t>
            </a:r>
            <a:r>
              <a:rPr lang="en-US" dirty="0"/>
              <a:t>40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</a:t>
            </a:r>
            <a:r>
              <a:rPr lang="en-US" dirty="0"/>
              <a:t>FALSE FALSE</a:t>
            </a:r>
            <a:r>
              <a:rPr dirty="0"/>
              <a:t> TRUE TRUE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name</a:t>
            </a:r>
            <a:r>
              <a:rPr dirty="0"/>
              <a:t>[</a:t>
            </a:r>
            <a:r>
              <a:rPr lang="en-US" dirty="0"/>
              <a:t>name</a:t>
            </a:r>
            <a:r>
              <a:rPr dirty="0"/>
              <a:t> %in% </a:t>
            </a:r>
            <a:r>
              <a:rPr lang="en-US" dirty="0"/>
              <a:t>c("</a:t>
            </a:r>
            <a:r>
              <a:rPr lang="en-US" dirty="0" err="1"/>
              <a:t>Chloe","Ann</a:t>
            </a:r>
            <a:r>
              <a:rPr lang="en-US" dirty="0"/>
              <a:t>")</a:t>
            </a:r>
            <a:r>
              <a:rPr dirty="0"/>
              <a:t>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</a:t>
            </a:r>
            <a:r>
              <a:rPr lang="en-US" dirty="0"/>
              <a:t>"Ann"  "Chloe"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name</a:t>
            </a:r>
            <a:r>
              <a:rPr dirty="0"/>
              <a:t>[NA]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NA NA NA NA</a:t>
            </a:r>
          </a:p>
        </p:txBody>
      </p:sp>
      <p:graphicFrame>
        <p:nvGraphicFramePr>
          <p:cNvPr id="287" name="Table"/>
          <p:cNvGraphicFramePr/>
          <p:nvPr>
            <p:extLst>
              <p:ext uri="{D42A27DB-BD31-4B8C-83A1-F6EECF244321}">
                <p14:modId xmlns:p14="http://schemas.microsoft.com/office/powerpoint/2010/main" val="963088096"/>
              </p:ext>
            </p:extLst>
          </p:nvPr>
        </p:nvGraphicFramePr>
        <p:xfrm>
          <a:off x="8264811" y="2114451"/>
          <a:ext cx="4265856" cy="286215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157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dirty="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age</a:t>
                      </a:r>
                      <a:endParaRPr sz="2500" dirty="0">
                        <a:solidFill>
                          <a:srgbClr val="FFFFFF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dirty="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age</a:t>
                      </a:r>
                      <a:r>
                        <a:rPr sz="2500" dirty="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&gt;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40</a:t>
                      </a:r>
                      <a:endParaRPr sz="2500" dirty="0">
                        <a:solidFill>
                          <a:srgbClr val="FFFFFF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result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dirty="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35</a:t>
                      </a:r>
                      <a:endParaRPr sz="2500" dirty="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dirty="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FALSE</a:t>
                      </a:r>
                      <a:endParaRPr sz="2500" dirty="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sz="2500" dirty="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dirty="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22</a:t>
                      </a:r>
                      <a:endParaRPr sz="2500" dirty="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dirty="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FALSE</a:t>
                      </a:r>
                      <a:endParaRPr sz="2500" dirty="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sz="2500" dirty="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dirty="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50</a:t>
                      </a:r>
                      <a:endParaRPr sz="2500" dirty="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dirty="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50</a:t>
                      </a:r>
                      <a:endParaRPr sz="2500" dirty="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3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dirty="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51</a:t>
                      </a:r>
                      <a:endParaRPr sz="2500" dirty="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dirty="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  <a:endParaRPr sz="2500" dirty="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defRPr sz="2500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rPr lang="en-US" dirty="0"/>
                        <a:t>51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90" name="Group"/>
          <p:cNvGrpSpPr/>
          <p:nvPr/>
        </p:nvGrpSpPr>
        <p:grpSpPr>
          <a:xfrm>
            <a:off x="8340460" y="5688510"/>
            <a:ext cx="4345576" cy="3842242"/>
            <a:chOff x="0" y="0"/>
            <a:chExt cx="4345575" cy="3842240"/>
          </a:xfrm>
        </p:grpSpPr>
        <p:pic>
          <p:nvPicPr>
            <p:cNvPr id="288" name="Screen Shot 2019-02-18 at 12.44.02.png" descr="Screen Shot 2019-02-18 at 12.44.02.png"/>
            <p:cNvPicPr>
              <a:picLocks noChangeAspect="1"/>
            </p:cNvPicPr>
            <p:nvPr/>
          </p:nvPicPr>
          <p:blipFill>
            <a:blip r:embed="rId2"/>
            <a:srcRect t="53954"/>
            <a:stretch>
              <a:fillRect/>
            </a:stretch>
          </p:blipFill>
          <p:spPr>
            <a:xfrm>
              <a:off x="0" y="443675"/>
              <a:ext cx="4345576" cy="3398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Screen Shot 2019-02-18 at 12.44.02.png" descr="Screen Shot 2019-02-18 at 12.44.02.png"/>
            <p:cNvPicPr>
              <a:picLocks noChangeAspect="1"/>
            </p:cNvPicPr>
            <p:nvPr/>
          </p:nvPicPr>
          <p:blipFill>
            <a:blip r:embed="rId2"/>
            <a:srcRect t="1122" b="92134"/>
            <a:stretch>
              <a:fillRect/>
            </a:stretch>
          </p:blipFill>
          <p:spPr>
            <a:xfrm>
              <a:off x="0" y="0"/>
              <a:ext cx="4345575" cy="497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1" build="p" bldLvl="5" animBg="1" advAuto="0"/>
      <p:bldP spid="287" grpId="2" animBg="1" advAuto="0"/>
      <p:bldP spid="290" grpId="3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Exercise: try to predict the result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276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spcBef>
                <a:spcPts val="50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Return only the first number in your vector </a:t>
            </a:r>
            <a:r>
              <a:rPr lang="en-US" dirty="0">
                <a:latin typeface="Courier" pitchFamily="2" charset="0"/>
              </a:rPr>
              <a:t>age</a:t>
            </a:r>
            <a:r>
              <a:rPr lang="en-US" dirty="0"/>
              <a:t>.</a:t>
            </a:r>
          </a:p>
          <a:p>
            <a:pPr marL="514350" indent="-514350">
              <a:spcBef>
                <a:spcPts val="50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50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Return the 2</a:t>
            </a:r>
            <a:r>
              <a:rPr lang="en-US" baseline="30000" dirty="0"/>
              <a:t>nd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name in your vector </a:t>
            </a:r>
            <a:r>
              <a:rPr lang="en-US" dirty="0">
                <a:latin typeface="Courier" pitchFamily="2" charset="0"/>
              </a:rPr>
              <a:t>name</a:t>
            </a:r>
            <a:r>
              <a:rPr lang="en-US" dirty="0"/>
              <a:t>.</a:t>
            </a:r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50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Return only ages under 30 from your vector </a:t>
            </a:r>
            <a:r>
              <a:rPr lang="en-US" dirty="0">
                <a:latin typeface="Courier" pitchFamily="2" charset="0"/>
              </a:rPr>
              <a:t>age</a:t>
            </a:r>
            <a:r>
              <a:rPr lang="en-US" dirty="0"/>
              <a:t>.</a:t>
            </a:r>
          </a:p>
          <a:p>
            <a:pPr marL="0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71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DD3B-DC46-FB40-A099-A6BCB0E5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with those sticky notes?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FEF48F-5361-1B44-AAF4-8659C7EBFB8E}"/>
              </a:ext>
            </a:extLst>
          </p:cNvPr>
          <p:cNvSpPr/>
          <p:nvPr/>
        </p:nvSpPr>
        <p:spPr>
          <a:xfrm>
            <a:off x="1024128" y="2222417"/>
            <a:ext cx="4809744" cy="4534575"/>
          </a:xfrm>
          <a:prstGeom prst="rect">
            <a:avLst/>
          </a:prstGeom>
          <a:solidFill>
            <a:srgbClr val="FF5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</a:rPr>
              <a:t>I need some assistance, please!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03F10-82C3-6D4B-8EC7-ABA18992FE87}"/>
              </a:ext>
            </a:extLst>
          </p:cNvPr>
          <p:cNvSpPr/>
          <p:nvPr/>
        </p:nvSpPr>
        <p:spPr>
          <a:xfrm>
            <a:off x="7156704" y="2210225"/>
            <a:ext cx="4809744" cy="4534575"/>
          </a:xfrm>
          <a:prstGeom prst="rect">
            <a:avLst/>
          </a:prstGeom>
          <a:solidFill>
            <a:srgbClr val="92FF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I have finished the exercise and am ready to move on!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4C66D-9875-DB42-9E84-B6DB71B87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22814" r="7048" b="20295"/>
          <a:stretch/>
        </p:blipFill>
        <p:spPr>
          <a:xfrm>
            <a:off x="3657600" y="6992111"/>
            <a:ext cx="5678426" cy="2615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4779D-F54D-3B43-A913-2253831696F1}"/>
              </a:ext>
            </a:extLst>
          </p:cNvPr>
          <p:cNvSpPr txBox="1"/>
          <p:nvPr/>
        </p:nvSpPr>
        <p:spPr>
          <a:xfrm>
            <a:off x="376913" y="8833993"/>
            <a:ext cx="319638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No sticky note?</a:t>
            </a:r>
          </a:p>
        </p:txBody>
      </p:sp>
    </p:spTree>
    <p:extLst>
      <p:ext uri="{BB962C8B-B14F-4D97-AF65-F5344CB8AC3E}">
        <p14:creationId xmlns:p14="http://schemas.microsoft.com/office/powerpoint/2010/main" val="2887478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Exercise: try to predict the result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276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spcBef>
                <a:spcPts val="50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Return only the first number in your vector </a:t>
            </a:r>
            <a:r>
              <a:rPr lang="en-US" dirty="0">
                <a:latin typeface="Courier" pitchFamily="2" charset="0"/>
              </a:rPr>
              <a:t>age</a:t>
            </a:r>
            <a:r>
              <a:rPr lang="en-US" dirty="0"/>
              <a:t>.</a:t>
            </a:r>
          </a:p>
          <a:p>
            <a:pPr marL="514350" indent="-514350">
              <a:spcBef>
                <a:spcPts val="50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age[1]</a:t>
            </a:r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latin typeface="Courier" pitchFamily="2" charset="0"/>
              </a:rPr>
              <a:t>[1] 35</a:t>
            </a:r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50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Return the 2</a:t>
            </a:r>
            <a:r>
              <a:rPr lang="en-US" baseline="30000" dirty="0"/>
              <a:t>nd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name in your vector </a:t>
            </a:r>
            <a:r>
              <a:rPr lang="en-US" dirty="0">
                <a:latin typeface="Courier" pitchFamily="2" charset="0"/>
              </a:rPr>
              <a:t>name</a:t>
            </a:r>
            <a:r>
              <a:rPr lang="en-US" dirty="0"/>
              <a:t>.</a:t>
            </a:r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name[c(2,4)]</a:t>
            </a:r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latin typeface="Courier" pitchFamily="2" charset="0"/>
              </a:rPr>
              <a:t>[1] "Bob" "Dan"</a:t>
            </a:r>
          </a:p>
          <a:p>
            <a:pPr marL="457200" lvl="1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500"/>
              </a:spcBef>
              <a:buSzTx/>
              <a:buFontTx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Return only ages under 30 from your vector </a:t>
            </a:r>
            <a:r>
              <a:rPr lang="en-US" dirty="0">
                <a:latin typeface="Courier" pitchFamily="2" charset="0"/>
              </a:rPr>
              <a:t>age</a:t>
            </a:r>
            <a:r>
              <a:rPr lang="en-US" dirty="0"/>
              <a:t>.</a:t>
            </a:r>
          </a:p>
          <a:p>
            <a:pPr marL="0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	</a:t>
            </a:r>
          </a:p>
          <a:p>
            <a:pPr marL="0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	</a:t>
            </a: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&gt; age[age&lt;30]</a:t>
            </a:r>
          </a:p>
          <a:p>
            <a:pPr marL="0" indent="0">
              <a:spcBef>
                <a:spcPts val="5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latin typeface="Courier" pitchFamily="2" charset="0"/>
              </a:rPr>
              <a:t>	[1] 22</a:t>
            </a:r>
          </a:p>
        </p:txBody>
      </p:sp>
    </p:spTree>
    <p:extLst>
      <p:ext uri="{BB962C8B-B14F-4D97-AF65-F5344CB8AC3E}">
        <p14:creationId xmlns:p14="http://schemas.microsoft.com/office/powerpoint/2010/main" val="183504612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Indexing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Indexing lists</a:t>
            </a:r>
          </a:p>
        </p:txBody>
      </p:sp>
      <p:sp>
        <p:nvSpPr>
          <p:cNvPr id="301" name="&gt; v1 &lt;- 4:6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400" dirty="0"/>
              <a:t>&gt; </a:t>
            </a:r>
            <a:r>
              <a:rPr sz="2400" dirty="0" err="1"/>
              <a:t>mylist</a:t>
            </a:r>
            <a:r>
              <a:rPr sz="2400" dirty="0"/>
              <a:t> &lt;- list(</a:t>
            </a:r>
            <a:r>
              <a:rPr lang="en-US" sz="2400" dirty="0" err="1"/>
              <a:t>name</a:t>
            </a:r>
            <a:r>
              <a:rPr sz="2400" dirty="0" err="1"/>
              <a:t>,</a:t>
            </a:r>
            <a:r>
              <a:rPr lang="en-US" sz="2400" dirty="0" err="1"/>
              <a:t>age</a:t>
            </a:r>
            <a:r>
              <a:rPr sz="2400" dirty="0"/>
              <a:t>)</a:t>
            </a:r>
            <a:endParaRPr lang="en-US" sz="24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400" dirty="0"/>
              <a:t>&gt; </a:t>
            </a:r>
            <a:r>
              <a:rPr lang="en-US" sz="2400" dirty="0" err="1"/>
              <a:t>mylist</a:t>
            </a:r>
            <a:endParaRPr lang="en-US" sz="24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[1] "Ann"   "Bob"   "Chloe" "Dan"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sz="1100" dirty="0">
              <a:solidFill>
                <a:schemeClr val="tx1"/>
              </a:solidFill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[[2]]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[1] 35 22 50 51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sz="1100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400" dirty="0"/>
              <a:t>&gt; </a:t>
            </a:r>
            <a:r>
              <a:rPr sz="2400" dirty="0" err="1"/>
              <a:t>mylist</a:t>
            </a:r>
            <a:r>
              <a:rPr sz="2400" dirty="0"/>
              <a:t>[1]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400" dirty="0"/>
              <a:t>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400" dirty="0"/>
              <a:t>[1] 4 5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400" dirty="0"/>
              <a:t>&gt; </a:t>
            </a:r>
            <a:r>
              <a:rPr sz="2400" dirty="0" err="1"/>
              <a:t>mylist</a:t>
            </a:r>
            <a:r>
              <a:rPr sz="2400" dirty="0"/>
              <a:t>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400" dirty="0"/>
              <a:t>[1] 4 5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400" dirty="0"/>
              <a:t>&gt; </a:t>
            </a:r>
            <a:r>
              <a:rPr sz="2400" dirty="0" err="1"/>
              <a:t>mylist</a:t>
            </a:r>
            <a:r>
              <a:rPr sz="2400" dirty="0"/>
              <a:t>[[1]][2]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400" dirty="0"/>
              <a:t>[1]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400" dirty="0"/>
              <a:t>&gt; </a:t>
            </a:r>
            <a:r>
              <a:rPr sz="2400" dirty="0" err="1"/>
              <a:t>mylist</a:t>
            </a:r>
            <a:r>
              <a:rPr sz="2400" dirty="0"/>
              <a:t>[1][2]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400" dirty="0"/>
              <a:t>[[1]]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400" dirty="0"/>
              <a:t>NULL</a:t>
            </a:r>
          </a:p>
        </p:txBody>
      </p:sp>
      <p:sp>
        <p:nvSpPr>
          <p:cNvPr id="4" name="an integer">
            <a:extLst>
              <a:ext uri="{FF2B5EF4-FFF2-40B4-BE49-F238E27FC236}">
                <a16:creationId xmlns:a16="http://schemas.microsoft.com/office/drawing/2014/main" id="{F0AFCD7A-D239-D24A-B9FF-CB5DD395A063}"/>
              </a:ext>
            </a:extLst>
          </p:cNvPr>
          <p:cNvSpPr txBox="1"/>
          <p:nvPr/>
        </p:nvSpPr>
        <p:spPr>
          <a:xfrm>
            <a:off x="6230259" y="5054391"/>
            <a:ext cx="379751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lang="en-US" dirty="0"/>
              <a:t>select the first list element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9560555-7388-5F4E-947D-C027D6140263}"/>
              </a:ext>
            </a:extLst>
          </p:cNvPr>
          <p:cNvSpPr/>
          <p:nvPr/>
        </p:nvSpPr>
        <p:spPr>
          <a:xfrm flipV="1">
            <a:off x="2871216" y="5531104"/>
            <a:ext cx="7223760" cy="0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" name="an integer">
            <a:extLst>
              <a:ext uri="{FF2B5EF4-FFF2-40B4-BE49-F238E27FC236}">
                <a16:creationId xmlns:a16="http://schemas.microsoft.com/office/drawing/2014/main" id="{00ED1E8D-3D10-4349-8702-E8348C6168AA}"/>
              </a:ext>
            </a:extLst>
          </p:cNvPr>
          <p:cNvSpPr txBox="1"/>
          <p:nvPr/>
        </p:nvSpPr>
        <p:spPr>
          <a:xfrm>
            <a:off x="4234273" y="6296623"/>
            <a:ext cx="5891036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algn="r"/>
            <a:r>
              <a:rPr lang="en-US" dirty="0"/>
              <a:t>select the </a:t>
            </a:r>
            <a:r>
              <a:rPr lang="en-US" b="1" dirty="0"/>
              <a:t>content</a:t>
            </a:r>
            <a:r>
              <a:rPr lang="en-US" dirty="0"/>
              <a:t> of the first list element</a:t>
            </a:r>
            <a:endParaRPr dirty="0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A11C22E6-F355-404A-BA18-55028BA1EBDD}"/>
              </a:ext>
            </a:extLst>
          </p:cNvPr>
          <p:cNvSpPr/>
          <p:nvPr/>
        </p:nvSpPr>
        <p:spPr>
          <a:xfrm flipV="1">
            <a:off x="3188208" y="6748952"/>
            <a:ext cx="6925056" cy="6096"/>
          </a:xfrm>
          <a:prstGeom prst="line">
            <a:avLst/>
          </a:prstGeom>
          <a:ln w="50800">
            <a:solidFill>
              <a:srgbClr val="FFD479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0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0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0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0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uiExpand="1" build="p" bldLvl="5" animBg="1" advAuto="0"/>
      <p:bldP spid="4" grpId="0" animBg="1"/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Rectangle"/>
          <p:cNvGrpSpPr/>
          <p:nvPr/>
        </p:nvGrpSpPr>
        <p:grpSpPr>
          <a:xfrm>
            <a:off x="2212841" y="2641445"/>
            <a:ext cx="8553277" cy="5156575"/>
            <a:chOff x="0" y="0"/>
            <a:chExt cx="8553276" cy="5156574"/>
          </a:xfrm>
        </p:grpSpPr>
        <p:sp>
          <p:nvSpPr>
            <p:cNvPr id="264" name="Rectangle"/>
            <p:cNvSpPr/>
            <p:nvPr/>
          </p:nvSpPr>
          <p:spPr>
            <a:xfrm>
              <a:off x="76200" y="76200"/>
              <a:ext cx="8400877" cy="5004175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63" name="Rectangle" descr="Rectangl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553277" cy="5156575"/>
            </a:xfrm>
            <a:prstGeom prst="rect">
              <a:avLst/>
            </a:prstGeom>
            <a:effectLst/>
          </p:spPr>
        </p:pic>
      </p:grpSp>
      <p:sp>
        <p:nvSpPr>
          <p:cNvPr id="266" name="NA != NU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 != NULL</a:t>
            </a:r>
          </a:p>
        </p:txBody>
      </p:sp>
      <p:sp>
        <p:nvSpPr>
          <p:cNvPr id="267" name="NA…"/>
          <p:cNvSpPr txBox="1"/>
          <p:nvPr/>
        </p:nvSpPr>
        <p:spPr>
          <a:xfrm>
            <a:off x="2336791" y="3124232"/>
            <a:ext cx="2753187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algn="r">
              <a:defRPr sz="3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 sz="3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NULL</a:t>
            </a:r>
          </a:p>
          <a:p>
            <a:pPr algn="r">
              <a:defRPr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r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“None”</a:t>
            </a:r>
            <a:r>
              <a:rPr sz="2900">
                <a:latin typeface="Helvetica Neue Thin"/>
                <a:ea typeface="Helvetica Neue Thin"/>
                <a:cs typeface="Helvetica Neue Thin"/>
                <a:sym typeface="Helvetica Neue Thin"/>
              </a:rPr>
              <a:t> or </a:t>
            </a:r>
            <a:r>
              <a:t>0</a:t>
            </a:r>
          </a:p>
        </p:txBody>
      </p:sp>
      <p:sp>
        <p:nvSpPr>
          <p:cNvPr id="268" name="Information is Not Available…"/>
          <p:cNvSpPr txBox="1"/>
          <p:nvPr/>
        </p:nvSpPr>
        <p:spPr>
          <a:xfrm>
            <a:off x="5256892" y="3292357"/>
            <a:ext cx="5535067" cy="4413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Information is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Not Available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Information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does not exist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Data entry specifying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content of 0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Exercise: predict the ans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Exercise: predict the answer</a:t>
            </a:r>
          </a:p>
        </p:txBody>
      </p:sp>
      <p:sp>
        <p:nvSpPr>
          <p:cNvPr id="273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is.null(NULL)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Predict the results. Does the (real) answer make sense to you?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is.null(NA)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&gt; is.na(NULL)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Exercise: try to predict the result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Exercise: </a:t>
            </a:r>
            <a:r>
              <a:rPr lang="en-US" dirty="0"/>
              <a:t>predict the answer</a:t>
            </a:r>
            <a:endParaRPr dirty="0"/>
          </a:p>
        </p:txBody>
      </p:sp>
      <p:sp>
        <p:nvSpPr>
          <p:cNvPr id="279" name="&gt; is.na(NA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is.na</a:t>
            </a:r>
            <a:r>
              <a:rPr dirty="0"/>
              <a:t>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is.null</a:t>
            </a:r>
            <a:r>
              <a:rPr dirty="0"/>
              <a:t>(NULL)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TRUE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dirty="0"/>
          </a:p>
          <a:p>
            <a: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Predict the results. Does the (real) answer make sense to you?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is.null</a:t>
            </a:r>
            <a:r>
              <a:rPr dirty="0"/>
              <a:t>(NA)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FALSE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is.na</a:t>
            </a:r>
            <a:r>
              <a:rPr dirty="0"/>
              <a:t>(NULL)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logical(0)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Indexing a data fr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Indexing a data frame</a:t>
            </a:r>
          </a:p>
        </p:txBody>
      </p:sp>
      <p:pic>
        <p:nvPicPr>
          <p:cNvPr id="308" name="Screen Shot 2018-11-17 at 22.51.48.png" descr="Screen Shot 2018-11-17 at 22.51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84" y="2226735"/>
            <a:ext cx="4395209" cy="7248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09" y="7215015"/>
            <a:ext cx="1572938" cy="1060739"/>
          </a:xfrm>
          <a:prstGeom prst="rect">
            <a:avLst/>
          </a:prstGeom>
        </p:spPr>
      </p:pic>
      <p:pic>
        <p:nvPicPr>
          <p:cNvPr id="315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47576" y="7207459"/>
            <a:ext cx="1374095" cy="1055790"/>
          </a:xfrm>
          <a:prstGeom prst="rect">
            <a:avLst/>
          </a:prstGeom>
        </p:spPr>
      </p:pic>
      <p:sp>
        <p:nvSpPr>
          <p:cNvPr id="311" name="row"/>
          <p:cNvSpPr txBox="1"/>
          <p:nvPr/>
        </p:nvSpPr>
        <p:spPr>
          <a:xfrm>
            <a:off x="559917" y="6868694"/>
            <a:ext cx="843078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row</a:t>
            </a:r>
          </a:p>
        </p:txBody>
      </p:sp>
      <p:sp>
        <p:nvSpPr>
          <p:cNvPr id="312" name="column"/>
          <p:cNvSpPr txBox="1"/>
          <p:nvPr/>
        </p:nvSpPr>
        <p:spPr>
          <a:xfrm>
            <a:off x="4683429" y="6906794"/>
            <a:ext cx="1562254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column</a:t>
            </a:r>
          </a:p>
        </p:txBody>
      </p:sp>
      <p:graphicFrame>
        <p:nvGraphicFramePr>
          <p:cNvPr id="11" name="Table">
            <a:extLst>
              <a:ext uri="{FF2B5EF4-FFF2-40B4-BE49-F238E27FC236}">
                <a16:creationId xmlns:a16="http://schemas.microsoft.com/office/drawing/2014/main" id="{975B4D47-DC68-A344-BEB5-F71F5C0F9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665842"/>
              </p:ext>
            </p:extLst>
          </p:nvPr>
        </p:nvGraphicFramePr>
        <p:xfrm>
          <a:off x="6703394" y="3690197"/>
          <a:ext cx="5918199" cy="308815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97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n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country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35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UK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 Medium"/>
                        </a:rPr>
                        <a:t>USA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Helvetica Neue Medium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Chloe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USA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51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 Medium"/>
                        </a:rPr>
                        <a:t>UK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Helvetica Neue Medium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13338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Indexing a data fra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Indexing a data frame</a:t>
            </a:r>
          </a:p>
        </p:txBody>
      </p:sp>
      <p:sp>
        <p:nvSpPr>
          <p:cNvPr id="307" name="&gt; df$ag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[,2]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</a:t>
            </a:r>
            <a:r>
              <a:rPr lang="en-US" dirty="0"/>
              <a:t>5</a:t>
            </a:r>
            <a:r>
              <a:rPr dirty="0"/>
              <a:t> 2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50</a:t>
            </a:r>
            <a:r>
              <a:rPr dirty="0"/>
              <a:t> </a:t>
            </a:r>
            <a:r>
              <a:rPr lang="en-US" dirty="0"/>
              <a:t>51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df</a:t>
            </a:r>
            <a:r>
              <a:rPr dirty="0"/>
              <a:t>[,"age"]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</a:t>
            </a:r>
            <a:r>
              <a:rPr lang="en-US" dirty="0"/>
              <a:t>35 22 50 51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</a:t>
            </a:r>
            <a:r>
              <a:rPr lang="en-US" dirty="0" err="1"/>
              <a:t>df$age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None/>
              <a:defRPr sz="2500"/>
            </a:pPr>
            <a:r>
              <a:rPr lang="en-US" dirty="0"/>
              <a:t>[1] 35 22 50 51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</a:t>
            </a:r>
            <a:r>
              <a:rPr lang="en-US" dirty="0" err="1"/>
              <a:t>df</a:t>
            </a:r>
            <a:r>
              <a:rPr lang="en-US" dirty="0"/>
              <a:t>[2,]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  name age country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2  Bob  22     USA</a:t>
            </a:r>
          </a:p>
          <a:p>
            <a:pPr marL="0" indent="0">
              <a:spcBef>
                <a:spcPts val="500"/>
              </a:spcBef>
              <a:buSzTx/>
              <a:buNone/>
              <a:defRPr sz="2500"/>
            </a:pPr>
            <a:r>
              <a:rPr lang="en-US" dirty="0">
                <a:solidFill>
                  <a:srgbClr val="0433FF"/>
                </a:solidFill>
              </a:rPr>
              <a:t>&gt; </a:t>
            </a:r>
            <a:r>
              <a:rPr lang="en-US" dirty="0" err="1">
                <a:solidFill>
                  <a:srgbClr val="0433FF"/>
                </a:solidFill>
              </a:rPr>
              <a:t>df</a:t>
            </a:r>
            <a:r>
              <a:rPr lang="en-US" dirty="0">
                <a:solidFill>
                  <a:srgbClr val="0433FF"/>
                </a:solidFill>
              </a:rPr>
              <a:t>[</a:t>
            </a:r>
            <a:r>
              <a:rPr lang="en-US" dirty="0" err="1">
                <a:solidFill>
                  <a:srgbClr val="0433FF"/>
                </a:solidFill>
              </a:rPr>
              <a:t>df$name</a:t>
            </a:r>
            <a:r>
              <a:rPr lang="en-US" dirty="0">
                <a:solidFill>
                  <a:srgbClr val="0433FF"/>
                </a:solidFill>
              </a:rPr>
              <a:t>=="Bob",]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dirty="0"/>
              <a:t> name age country</a:t>
            </a:r>
          </a:p>
          <a:p>
            <a:pPr>
              <a:spcBef>
                <a:spcPts val="500"/>
              </a:spcBef>
              <a:buSzTx/>
              <a:buFontTx/>
              <a:buAutoNum type="arabicPlain" startAt="2"/>
              <a:defRPr sz="2500"/>
            </a:pPr>
            <a:r>
              <a:rPr lang="en-US" dirty="0"/>
              <a:t>Bob  25     USA</a:t>
            </a:r>
          </a:p>
          <a:p>
            <a:pPr>
              <a:spcBef>
                <a:spcPts val="500"/>
              </a:spcBef>
              <a:buSzTx/>
              <a:buFontTx/>
              <a:buAutoNum type="arabicPlain" startAt="2"/>
              <a:defRPr sz="2500"/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None/>
              <a:defRPr sz="2500"/>
            </a:pPr>
            <a:r>
              <a:rPr lang="en-US" dirty="0">
                <a:solidFill>
                  <a:srgbClr val="0433FF"/>
                </a:solidFill>
              </a:rPr>
              <a:t>&gt; df[</a:t>
            </a:r>
            <a:r>
              <a:rPr lang="en-US" dirty="0" err="1">
                <a:solidFill>
                  <a:srgbClr val="0433FF"/>
                </a:solidFill>
              </a:rPr>
              <a:t>df$name</a:t>
            </a:r>
            <a:r>
              <a:rPr lang="en-US" dirty="0">
                <a:solidFill>
                  <a:srgbClr val="0433FF"/>
                </a:solidFill>
              </a:rPr>
              <a:t>=="</a:t>
            </a:r>
            <a:r>
              <a:rPr lang="en-US" dirty="0" err="1">
                <a:solidFill>
                  <a:srgbClr val="0433FF"/>
                </a:solidFill>
              </a:rPr>
              <a:t>Bob","age</a:t>
            </a:r>
            <a:r>
              <a:rPr lang="en-US" dirty="0">
                <a:solidFill>
                  <a:srgbClr val="0433FF"/>
                </a:solidFill>
              </a:rPr>
              <a:t>"]</a:t>
            </a:r>
          </a:p>
          <a:p>
            <a:pPr marL="0" indent="0">
              <a:spcBef>
                <a:spcPts val="500"/>
              </a:spcBef>
              <a:buSzTx/>
              <a:buNone/>
              <a:defRPr sz="2500"/>
            </a:pPr>
            <a:r>
              <a:rPr lang="en-US" dirty="0"/>
              <a:t>[1] 22</a:t>
            </a:r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91105F74-CEBC-3D4C-A720-74253EE41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737694"/>
              </p:ext>
            </p:extLst>
          </p:nvPr>
        </p:nvGraphicFramePr>
        <p:xfrm>
          <a:off x="6703394" y="3690197"/>
          <a:ext cx="5918199" cy="3088155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197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n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country</a:t>
                      </a:r>
                      <a:endParaRPr sz="28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35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UK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 Medium"/>
                        </a:rPr>
                        <a:t>USA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Helvetica Neue Medium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Chloe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USA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31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51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 Medium"/>
                        </a:rPr>
                        <a:t>UK</a:t>
                      </a:r>
                      <a:endParaRPr sz="2800" b="0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Helvetica Neue Medium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484DDF-65CA-6C4C-9618-FC16018BC52C}"/>
              </a:ext>
            </a:extLst>
          </p:cNvPr>
          <p:cNvCxnSpPr>
            <a:cxnSpLocks/>
          </p:cNvCxnSpPr>
          <p:nvPr/>
        </p:nvCxnSpPr>
        <p:spPr>
          <a:xfrm>
            <a:off x="9838944" y="2139696"/>
            <a:ext cx="0" cy="1389888"/>
          </a:xfrm>
          <a:prstGeom prst="straightConnector1">
            <a:avLst/>
          </a:prstGeom>
          <a:ln w="1905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458D2C-ABAD-5D42-9CBC-DC5D32DAC05A}"/>
              </a:ext>
            </a:extLst>
          </p:cNvPr>
          <p:cNvSpPr/>
          <p:nvPr/>
        </p:nvSpPr>
        <p:spPr>
          <a:xfrm>
            <a:off x="8595360" y="646094"/>
            <a:ext cx="2523744" cy="1487587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" pitchFamily="2" charset="0"/>
                <a:sym typeface="Helvetica Neue Light"/>
              </a:rPr>
              <a:t>df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" pitchFamily="2" charset="0"/>
                <a:sym typeface="Helvetica Neue Light"/>
              </a:rPr>
              <a:t>[,2]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 err="1">
                <a:solidFill>
                  <a:schemeClr val="tx1"/>
                </a:solidFill>
                <a:latin typeface="Courier" pitchFamily="2" charset="0"/>
              </a:rPr>
              <a:t>df</a:t>
            </a:r>
            <a:r>
              <a:rPr lang="en-US" sz="3000" dirty="0">
                <a:solidFill>
                  <a:schemeClr val="tx1"/>
                </a:solidFill>
                <a:latin typeface="Courier" pitchFamily="2" charset="0"/>
              </a:rPr>
              <a:t>[,"age"]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ourier" pitchFamily="2" charset="0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" pitchFamily="2" charset="0"/>
                <a:sym typeface="Helvetica Neue Light"/>
              </a:rPr>
              <a:t>df$</a:t>
            </a:r>
            <a:r>
              <a:rPr lang="en-US" sz="3000" dirty="0" err="1">
                <a:solidFill>
                  <a:schemeClr val="tx1"/>
                </a:solidFill>
                <a:latin typeface="Courier" pitchFamily="2" charset="0"/>
              </a:rPr>
              <a:t>age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ourier" pitchFamily="2" charset="0"/>
              <a:sym typeface="Helvetica Neue Ligh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2DDB60-DD9A-C14B-BF90-790A99658FA9}"/>
              </a:ext>
            </a:extLst>
          </p:cNvPr>
          <p:cNvCxnSpPr>
            <a:cxnSpLocks/>
          </p:cNvCxnSpPr>
          <p:nvPr/>
        </p:nvCxnSpPr>
        <p:spPr>
          <a:xfrm>
            <a:off x="5687568" y="5230368"/>
            <a:ext cx="1207008" cy="0"/>
          </a:xfrm>
          <a:prstGeom prst="straightConnector1">
            <a:avLst/>
          </a:prstGeom>
          <a:ln w="1905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3459B0-0E75-FA4E-BAE8-65C994C2A51E}"/>
              </a:ext>
            </a:extLst>
          </p:cNvPr>
          <p:cNvCxnSpPr>
            <a:cxnSpLocks/>
          </p:cNvCxnSpPr>
          <p:nvPr/>
        </p:nvCxnSpPr>
        <p:spPr>
          <a:xfrm>
            <a:off x="5724144" y="5138928"/>
            <a:ext cx="0" cy="2249424"/>
          </a:xfrm>
          <a:prstGeom prst="straightConnector1">
            <a:avLst/>
          </a:prstGeom>
          <a:ln w="1905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C20283D-A8B7-8948-8E83-018F52813E49}"/>
              </a:ext>
            </a:extLst>
          </p:cNvPr>
          <p:cNvSpPr/>
          <p:nvPr/>
        </p:nvSpPr>
        <p:spPr>
          <a:xfrm>
            <a:off x="5071872" y="6922579"/>
            <a:ext cx="4565904" cy="109004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" pitchFamily="2" charset="0"/>
                <a:sym typeface="Helvetica Neue Light"/>
              </a:rPr>
              <a:t>df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" pitchFamily="2" charset="0"/>
                <a:sym typeface="Helvetica Neue Light"/>
              </a:rPr>
              <a:t>[2,]</a:t>
            </a:r>
          </a:p>
          <a:p>
            <a:pPr algn="l">
              <a:spcBef>
                <a:spcPts val="500"/>
              </a:spcBef>
              <a:defRPr sz="2500"/>
            </a:pPr>
            <a:r>
              <a:rPr lang="en-US" sz="3000" dirty="0" err="1">
                <a:solidFill>
                  <a:schemeClr val="tx1"/>
                </a:solidFill>
                <a:latin typeface="Courier" pitchFamily="2" charset="0"/>
              </a:rPr>
              <a:t>df</a:t>
            </a:r>
            <a:r>
              <a:rPr lang="en-US" sz="3000" dirty="0">
                <a:solidFill>
                  <a:schemeClr val="tx1"/>
                </a:solidFill>
                <a:latin typeface="Courier" pitchFamily="2" charset="0"/>
              </a:rPr>
              <a:t>[</a:t>
            </a:r>
            <a:r>
              <a:rPr lang="en-US" sz="3000" dirty="0" err="1">
                <a:solidFill>
                  <a:schemeClr val="tx1"/>
                </a:solidFill>
                <a:latin typeface="Courier" pitchFamily="2" charset="0"/>
              </a:rPr>
              <a:t>df$name</a:t>
            </a:r>
            <a:r>
              <a:rPr lang="en-US" sz="3000" dirty="0">
                <a:solidFill>
                  <a:schemeClr val="tx1"/>
                </a:solidFill>
                <a:latin typeface="Courier" pitchFamily="2" charset="0"/>
              </a:rPr>
              <a:t>=="Bob",]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854F9E-F128-B04D-9301-059544B799CF}"/>
              </a:ext>
            </a:extLst>
          </p:cNvPr>
          <p:cNvSpPr/>
          <p:nvPr/>
        </p:nvSpPr>
        <p:spPr>
          <a:xfrm>
            <a:off x="8686800" y="4901184"/>
            <a:ext cx="1956816" cy="658368"/>
          </a:xfrm>
          <a:prstGeom prst="rect">
            <a:avLst/>
          </a:prstGeom>
          <a:solidFill>
            <a:srgbClr val="FFC000">
              <a:alpha val="20000"/>
            </a:srgbClr>
          </a:solidFill>
          <a:ln w="635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24555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uiExpand="1" build="p" bldLvl="5" animBg="1" advAuto="0"/>
      <p:bldP spid="6" grpId="0" animBg="1"/>
      <p:bldP spid="10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Remove variables</a:t>
            </a:r>
            <a:endParaRPr dirty="0"/>
          </a:p>
        </p:txBody>
      </p:sp>
      <p:sp>
        <p:nvSpPr>
          <p:cNvPr id="319" name="Return the names of everyone in your data frame under 30. Make good use of vectors as part of your index!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Before we start with the exercise, please </a:t>
            </a:r>
            <a:r>
              <a:rPr lang="en-US" b="1" dirty="0"/>
              <a:t>remove the vectors </a:t>
            </a:r>
            <a:r>
              <a:rPr lang="en-US" dirty="0"/>
              <a:t>that were the basis of your data frame from your environment, like this:</a:t>
            </a:r>
          </a:p>
          <a:p>
            <a:pPr marL="0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&gt; rm(</a:t>
            </a:r>
            <a:r>
              <a:rPr lang="en-US" dirty="0" err="1"/>
              <a:t>name,age,country</a:t>
            </a:r>
            <a:r>
              <a:rPr lang="en-US" dirty="0"/>
              <a:t>)</a:t>
            </a:r>
          </a:p>
          <a:p>
            <a:pPr marL="0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i="1" dirty="0"/>
          </a:p>
          <a:p>
            <a:pPr marL="0" indent="0">
              <a:spcBef>
                <a:spcPts val="100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i="1" dirty="0"/>
              <a:t>(We do this so they cannot confuse you during the following exercise!)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3814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319" name="Return the names of everyone in your data frame under 30. Make good use of vectors as part of your index!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41338" indent="-541338">
              <a:spcBef>
                <a:spcPts val="0"/>
              </a:spcBef>
              <a:buSzTx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/>
              <a:t>From your </a:t>
            </a:r>
            <a:r>
              <a:rPr lang="en-US" sz="2500" dirty="0" err="1"/>
              <a:t>dataframe</a:t>
            </a:r>
            <a:r>
              <a:rPr lang="en-US" sz="2500" dirty="0"/>
              <a:t> df, return the entries for everyone living in a country of your choice.</a:t>
            </a:r>
            <a:endParaRPr lang="en-US" sz="1100" dirty="0"/>
          </a:p>
          <a:p>
            <a:pPr marL="541338" indent="-541338">
              <a:spcBef>
                <a:spcPts val="0"/>
              </a:spcBef>
              <a:buSzTx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1100" dirty="0"/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solidFill>
                  <a:srgbClr val="0433FF"/>
                </a:solidFill>
                <a:latin typeface="Courier" pitchFamily="2" charset="0"/>
              </a:rPr>
              <a:t>	 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500" dirty="0">
              <a:solidFill>
                <a:srgbClr val="0433FF"/>
              </a:solidFill>
              <a:latin typeface="Courier" pitchFamily="2" charset="0"/>
            </a:endParaRP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500" dirty="0">
              <a:latin typeface="Courier" pitchFamily="2" charset="0"/>
            </a:endParaRP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500" dirty="0">
              <a:latin typeface="Courier" pitchFamily="2" charset="0"/>
            </a:endParaRP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500" dirty="0">
              <a:latin typeface="Courier" pitchFamily="2" charset="0"/>
            </a:endParaRPr>
          </a:p>
          <a:p>
            <a:pPr marL="541338" indent="-541338">
              <a:spcBef>
                <a:spcPts val="0"/>
              </a:spcBef>
              <a:buSzTx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sz="2500" dirty="0"/>
              <a:t>Return </a:t>
            </a:r>
            <a:r>
              <a:rPr lang="en-US" sz="2500" b="1" dirty="0"/>
              <a:t>only </a:t>
            </a:r>
            <a:r>
              <a:rPr sz="2500" b="1" dirty="0"/>
              <a:t>th</a:t>
            </a:r>
            <a:r>
              <a:rPr lang="en-US" sz="2500" b="1" dirty="0"/>
              <a:t>e</a:t>
            </a:r>
            <a:r>
              <a:rPr sz="2500" b="1" dirty="0"/>
              <a:t> names </a:t>
            </a:r>
            <a:r>
              <a:rPr sz="2500" dirty="0"/>
              <a:t>of everyone in your data frame</a:t>
            </a:r>
            <a:r>
              <a:rPr lang="en-US" sz="2500" dirty="0"/>
              <a:t> </a:t>
            </a:r>
            <a:r>
              <a:rPr lang="en-US" sz="2500" dirty="0">
                <a:latin typeface="Courier" pitchFamily="2" charset="0"/>
              </a:rPr>
              <a:t>df</a:t>
            </a:r>
            <a:r>
              <a:rPr sz="2500" dirty="0"/>
              <a:t> </a:t>
            </a:r>
            <a:r>
              <a:rPr sz="2500" b="1" dirty="0"/>
              <a:t>under </a:t>
            </a:r>
            <a:r>
              <a:rPr lang="en-US" sz="2500" b="1" dirty="0"/>
              <a:t>4</a:t>
            </a:r>
            <a:r>
              <a:rPr sz="2500" b="1" dirty="0"/>
              <a:t>0</a:t>
            </a:r>
            <a:r>
              <a:rPr lang="en-US" sz="2500" dirty="0"/>
              <a:t>. 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i="1" dirty="0"/>
              <a:t>	(Hint: what information should you use for row indexing? 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i="1" dirty="0"/>
              <a:t>	What information should you use for column indexing?)</a:t>
            </a:r>
            <a:endParaRPr lang="en-US" sz="1100" i="1" dirty="0"/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11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</a:t>
            </a:r>
            <a:endParaRPr lang="en-US" sz="2500" dirty="0">
              <a:latin typeface="Courier" pitchFamily="2" charset="0"/>
            </a:endParaRP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500" dirty="0">
              <a:latin typeface="Courier" pitchFamily="2" charset="0"/>
            </a:endParaRP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500" dirty="0">
              <a:latin typeface="Courier" pitchFamily="2" charset="0"/>
            </a:endParaRP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500" dirty="0">
              <a:latin typeface="Courier" pitchFamily="2" charset="0"/>
            </a:endParaRP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500" i="1" dirty="0"/>
          </a:p>
          <a:p>
            <a:pPr marL="541338" indent="-541338">
              <a:spcBef>
                <a:spcPts val="0"/>
              </a:spcBef>
              <a:buSzTx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b="1" dirty="0"/>
              <a:t>Bonus: </a:t>
            </a:r>
            <a:r>
              <a:rPr lang="en-US" sz="2500" dirty="0"/>
              <a:t>can you use vector indexing on a column to achieve the same result?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11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2589027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Exerc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319" name="Return the names of everyone in your data frame under 30. Make good use of vectors as part of your index!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41338" indent="-541338">
              <a:spcBef>
                <a:spcPts val="0"/>
              </a:spcBef>
              <a:buSzTx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/>
              <a:t>From your </a:t>
            </a:r>
            <a:r>
              <a:rPr lang="en-US" sz="2500" dirty="0" err="1"/>
              <a:t>dataframe</a:t>
            </a:r>
            <a:r>
              <a:rPr lang="en-US" sz="2500" dirty="0"/>
              <a:t> df, return the entries for everyone living in a country of your choice.</a:t>
            </a:r>
            <a:endParaRPr lang="en-US" sz="1100" dirty="0"/>
          </a:p>
          <a:p>
            <a:pPr marL="541338" indent="-541338">
              <a:spcBef>
                <a:spcPts val="0"/>
              </a:spcBef>
              <a:buSzTx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1100" dirty="0"/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solidFill>
                  <a:srgbClr val="0433FF"/>
                </a:solidFill>
                <a:latin typeface="Courier" pitchFamily="2" charset="0"/>
              </a:rPr>
              <a:t>	&gt; df[</a:t>
            </a:r>
            <a:r>
              <a:rPr lang="en-US" sz="2500" dirty="0" err="1">
                <a:solidFill>
                  <a:srgbClr val="0433FF"/>
                </a:solidFill>
                <a:latin typeface="Courier" pitchFamily="2" charset="0"/>
              </a:rPr>
              <a:t>df$country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</a:rPr>
              <a:t>=="USA",]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latin typeface="Courier" pitchFamily="2" charset="0"/>
              </a:rPr>
              <a:t>	   name  age   country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latin typeface="Courier" pitchFamily="2" charset="0"/>
              </a:rPr>
              <a:t>	2   Bob   22       USA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latin typeface="Courier" pitchFamily="2" charset="0"/>
              </a:rPr>
              <a:t>	3 Chloe   50       USA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500" dirty="0">
              <a:latin typeface="Courier" pitchFamily="2" charset="0"/>
            </a:endParaRPr>
          </a:p>
          <a:p>
            <a:pPr marL="541338" indent="-541338">
              <a:spcBef>
                <a:spcPts val="0"/>
              </a:spcBef>
              <a:buSzTx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sz="2500" dirty="0"/>
              <a:t>Return </a:t>
            </a:r>
            <a:r>
              <a:rPr lang="en-US" sz="2500" b="1" dirty="0"/>
              <a:t>only </a:t>
            </a:r>
            <a:r>
              <a:rPr sz="2500" b="1" dirty="0"/>
              <a:t>th</a:t>
            </a:r>
            <a:r>
              <a:rPr lang="en-US" sz="2500" b="1" dirty="0"/>
              <a:t>e</a:t>
            </a:r>
            <a:r>
              <a:rPr sz="2500" b="1" dirty="0"/>
              <a:t> names </a:t>
            </a:r>
            <a:r>
              <a:rPr sz="2500" dirty="0"/>
              <a:t>of everyone in your data frame</a:t>
            </a:r>
            <a:r>
              <a:rPr lang="en-US" sz="2500" dirty="0"/>
              <a:t> </a:t>
            </a:r>
            <a:r>
              <a:rPr lang="en-US" sz="2500" dirty="0">
                <a:latin typeface="Courier" pitchFamily="2" charset="0"/>
              </a:rPr>
              <a:t>df</a:t>
            </a:r>
            <a:r>
              <a:rPr sz="2500" dirty="0"/>
              <a:t> </a:t>
            </a:r>
            <a:r>
              <a:rPr sz="2500" b="1" dirty="0"/>
              <a:t>under </a:t>
            </a:r>
            <a:r>
              <a:rPr lang="en-US" sz="2500" b="1" dirty="0"/>
              <a:t>4</a:t>
            </a:r>
            <a:r>
              <a:rPr sz="2500" b="1" dirty="0"/>
              <a:t>0</a:t>
            </a:r>
            <a:r>
              <a:rPr lang="en-US" sz="2500" dirty="0"/>
              <a:t>. 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i="1" dirty="0"/>
              <a:t>	(Hint: what information should you use for row indexing? 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i="1" dirty="0"/>
              <a:t>	What information should you use for column indexing?)</a:t>
            </a:r>
            <a:endParaRPr lang="en-US" sz="1100" i="1" dirty="0"/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11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&gt; df[</a:t>
            </a:r>
            <a:r>
              <a:rPr lang="en-US" sz="25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df$age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&lt;40,"name"]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solidFill>
                  <a:srgbClr val="0433FF"/>
                </a:solidFill>
                <a:latin typeface="Courier" pitchFamily="2" charset="0"/>
              </a:rPr>
              <a:t>	&gt; df[</a:t>
            </a:r>
            <a:r>
              <a:rPr lang="en-US" sz="2500" dirty="0" err="1">
                <a:solidFill>
                  <a:srgbClr val="0433FF"/>
                </a:solidFill>
                <a:latin typeface="Courier" pitchFamily="2" charset="0"/>
              </a:rPr>
              <a:t>df$age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</a:rPr>
              <a:t>&lt;40,1]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latin typeface="Courier" pitchFamily="2" charset="0"/>
              </a:rPr>
              <a:t>	[1] Ann Bob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dirty="0">
                <a:latin typeface="Courier" pitchFamily="2" charset="0"/>
              </a:rPr>
              <a:t>	Levels: Ann Bob Chloe Dan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500" i="1" dirty="0"/>
          </a:p>
          <a:p>
            <a:pPr marL="541338" indent="-541338">
              <a:spcBef>
                <a:spcPts val="0"/>
              </a:spcBef>
              <a:buSzTx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500" b="1" dirty="0"/>
              <a:t>Bonus: </a:t>
            </a:r>
            <a:r>
              <a:rPr lang="en-US" sz="2500" dirty="0"/>
              <a:t>can you use vector indexing on a column to achieve the same result?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11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</a:t>
            </a:r>
          </a:p>
          <a:p>
            <a:pPr marL="541338" lvl="1" indent="-541338">
              <a:spcBef>
                <a:spcPts val="0"/>
              </a:spcBef>
              <a:buSz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11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&gt; </a:t>
            </a:r>
            <a:r>
              <a:rPr lang="en-US" sz="25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df$name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[</a:t>
            </a:r>
            <a:r>
              <a:rPr lang="en-US" sz="25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df$age</a:t>
            </a:r>
            <a:r>
              <a:rPr lang="en-US" sz="25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&lt;40]</a:t>
            </a:r>
          </a:p>
        </p:txBody>
      </p:sp>
      <p:pic>
        <p:nvPicPr>
          <p:cNvPr id="4" name="Connection Line" descr="Connection Line">
            <a:extLst>
              <a:ext uri="{FF2B5EF4-FFF2-40B4-BE49-F238E27FC236}">
                <a16:creationId xmlns:a16="http://schemas.microsoft.com/office/drawing/2014/main" id="{623B024E-E076-3441-ABC1-65F986EB4E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00442" y="8793432"/>
            <a:ext cx="1807648" cy="586526"/>
          </a:xfrm>
          <a:prstGeom prst="rect">
            <a:avLst/>
          </a:prstGeom>
        </p:spPr>
      </p:pic>
      <p:sp>
        <p:nvSpPr>
          <p:cNvPr id="5" name="indexing the vector df$name">
            <a:extLst>
              <a:ext uri="{FF2B5EF4-FFF2-40B4-BE49-F238E27FC236}">
                <a16:creationId xmlns:a16="http://schemas.microsoft.com/office/drawing/2014/main" id="{4CB30700-D270-464C-88B2-9E475D7FA2EE}"/>
              </a:ext>
            </a:extLst>
          </p:cNvPr>
          <p:cNvSpPr txBox="1"/>
          <p:nvPr/>
        </p:nvSpPr>
        <p:spPr>
          <a:xfrm>
            <a:off x="6731889" y="8821851"/>
            <a:ext cx="5246598" cy="598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rPr dirty="0"/>
              <a:t>indexing the vector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df$name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" name="indexing the dataframe df">
            <a:extLst>
              <a:ext uri="{FF2B5EF4-FFF2-40B4-BE49-F238E27FC236}">
                <a16:creationId xmlns:a16="http://schemas.microsoft.com/office/drawing/2014/main" id="{F17BF31A-3A08-D242-8299-6E3296BE497C}"/>
              </a:ext>
            </a:extLst>
          </p:cNvPr>
          <p:cNvSpPr txBox="1"/>
          <p:nvPr/>
        </p:nvSpPr>
        <p:spPr>
          <a:xfrm>
            <a:off x="7017700" y="6738213"/>
            <a:ext cx="4711984" cy="59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rPr dirty="0"/>
              <a:t>indexing the </a:t>
            </a:r>
            <a:r>
              <a:rPr dirty="0" err="1"/>
              <a:t>dataframe</a:t>
            </a:r>
            <a:r>
              <a:rPr dirty="0"/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df</a:t>
            </a:r>
          </a:p>
        </p:txBody>
      </p:sp>
      <p:pic>
        <p:nvPicPr>
          <p:cNvPr id="7" name="Connection Line" descr="Connection Line">
            <a:extLst>
              <a:ext uri="{FF2B5EF4-FFF2-40B4-BE49-F238E27FC236}">
                <a16:creationId xmlns:a16="http://schemas.microsoft.com/office/drawing/2014/main" id="{F03B68C9-47C1-C648-8376-41941DB3F50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457746">
            <a:off x="4465190" y="6866241"/>
            <a:ext cx="2560939" cy="465215"/>
          </a:xfrm>
          <a:prstGeom prst="rect">
            <a:avLst/>
          </a:prstGeom>
        </p:spPr>
      </p:pic>
      <p:pic>
        <p:nvPicPr>
          <p:cNvPr id="8" name="Connection Line" descr="Connection Line">
            <a:extLst>
              <a:ext uri="{FF2B5EF4-FFF2-40B4-BE49-F238E27FC236}">
                <a16:creationId xmlns:a16="http://schemas.microsoft.com/office/drawing/2014/main" id="{71648F94-A898-A541-B23B-D8B66FABFD2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03685" y="6627027"/>
            <a:ext cx="1622496" cy="4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74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animBg="1" advAuto="0"/>
      <p:bldP spid="6" grpId="0" animBg="1" advAuto="0"/>
      <p:bldP spid="7" grpId="0" animBg="1" advAuto="0"/>
      <p:bldP spid="8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ntroduction to R &amp; dat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R &amp; data</a:t>
            </a:r>
          </a:p>
        </p:txBody>
      </p:sp>
      <p:sp>
        <p:nvSpPr>
          <p:cNvPr id="148" name="Part 1: Basics of R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1: Basics of R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hich bracket does wha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bracket does what?</a:t>
            </a:r>
          </a:p>
        </p:txBody>
      </p:sp>
      <p:sp>
        <p:nvSpPr>
          <p:cNvPr id="293" name="[ ]…"/>
          <p:cNvSpPr txBox="1"/>
          <p:nvPr/>
        </p:nvSpPr>
        <p:spPr>
          <a:xfrm>
            <a:off x="1350698" y="2358000"/>
            <a:ext cx="852526" cy="4398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600"/>
            </a:pPr>
            <a:r>
              <a:t>[ ]</a:t>
            </a:r>
          </a:p>
          <a:p>
            <a:pPr>
              <a:defRPr sz="5600"/>
            </a:pPr>
            <a:endParaRPr/>
          </a:p>
          <a:p>
            <a:pPr>
              <a:defRPr sz="5600"/>
            </a:pPr>
            <a:r>
              <a:t>( )</a:t>
            </a:r>
          </a:p>
          <a:p>
            <a:pPr>
              <a:defRPr sz="5600"/>
            </a:pPr>
            <a:endParaRPr/>
          </a:p>
          <a:p>
            <a:pPr>
              <a:defRPr sz="5600"/>
            </a:pPr>
            <a:r>
              <a:t>{ }</a:t>
            </a:r>
          </a:p>
        </p:txBody>
      </p:sp>
      <p:sp>
        <p:nvSpPr>
          <p:cNvPr id="294" name="Indexing vectors, lists, dataframes……"/>
          <p:cNvSpPr txBox="1"/>
          <p:nvPr/>
        </p:nvSpPr>
        <p:spPr>
          <a:xfrm>
            <a:off x="2391089" y="2735657"/>
            <a:ext cx="6608268" cy="398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Indexing</a:t>
            </a:r>
            <a:r>
              <a:t> vectors, lists, dataframes… 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Passing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arguments</a:t>
            </a:r>
            <a:r>
              <a:t> to functions</a:t>
            </a:r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algn="l">
              <a:defRPr sz="2800"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Defining content</a:t>
            </a:r>
            <a:r>
              <a:t> of loops, functions, etc.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rcafe_image.jpeg" descr="rcafe_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5000" r="250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46" name="Read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Programming</a:t>
            </a:r>
            <a:endParaRPr dirty="0"/>
          </a:p>
        </p:txBody>
      </p:sp>
      <p:sp>
        <p:nvSpPr>
          <p:cNvPr id="347" name="Writing your first script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327551" cy="66675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Writing your first script</a:t>
            </a:r>
          </a:p>
          <a:p>
            <a:r>
              <a:rPr dirty="0">
                <a:latin typeface="+mn-lt"/>
              </a:rPr>
              <a:t>Programming with loops and functions</a:t>
            </a:r>
          </a:p>
          <a:p>
            <a:r>
              <a:rPr dirty="0">
                <a:latin typeface="+mn-lt"/>
              </a:rPr>
              <a:t>Handling and processing a dataset</a:t>
            </a:r>
          </a:p>
        </p:txBody>
      </p:sp>
    </p:spTree>
    <p:extLst>
      <p:ext uri="{BB962C8B-B14F-4D97-AF65-F5344CB8AC3E}">
        <p14:creationId xmlns:p14="http://schemas.microsoft.com/office/powerpoint/2010/main" val="309291301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Introducing a sample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Introducing a sample dataset</a:t>
            </a:r>
          </a:p>
        </p:txBody>
      </p:sp>
      <p:sp>
        <p:nvSpPr>
          <p:cNvPr id="377" name="Dataset: ‘iris’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Dataset: ‘iris’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Standard dataset in R, measurements on 3 species of iris flowers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rcRect l="9254" r="6128"/>
          <a:stretch>
            <a:fillRect/>
          </a:stretch>
        </p:blipFill>
        <p:spPr>
          <a:xfrm>
            <a:off x="633233" y="3921493"/>
            <a:ext cx="4298546" cy="54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3"/>
          <a:srcRect l="6927"/>
          <a:stretch>
            <a:fillRect/>
          </a:stretch>
        </p:blipFill>
        <p:spPr>
          <a:xfrm>
            <a:off x="5453600" y="3933661"/>
            <a:ext cx="3332479" cy="2685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Iris setosa"/>
          <p:cNvSpPr txBox="1"/>
          <p:nvPr/>
        </p:nvSpPr>
        <p:spPr>
          <a:xfrm>
            <a:off x="7220749" y="6175866"/>
            <a:ext cx="1593597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Iris setosa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4"/>
          <a:srcRect l="6010"/>
          <a:stretch>
            <a:fillRect/>
          </a:stretch>
        </p:blipFill>
        <p:spPr>
          <a:xfrm>
            <a:off x="5420738" y="6710470"/>
            <a:ext cx="3365341" cy="2685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Iris versicolor"/>
          <p:cNvSpPr txBox="1"/>
          <p:nvPr/>
        </p:nvSpPr>
        <p:spPr>
          <a:xfrm>
            <a:off x="6734533" y="8901578"/>
            <a:ext cx="2051585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Iris versicolor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5"/>
          <a:srcRect r="4644"/>
          <a:stretch>
            <a:fillRect/>
          </a:stretch>
        </p:blipFill>
        <p:spPr>
          <a:xfrm>
            <a:off x="8942278" y="3921493"/>
            <a:ext cx="3489649" cy="5486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Iris virginica"/>
          <p:cNvSpPr txBox="1"/>
          <p:nvPr/>
        </p:nvSpPr>
        <p:spPr>
          <a:xfrm>
            <a:off x="10506641" y="8901578"/>
            <a:ext cx="1834973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Iris virginica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Introducing a sample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Introducing a sample dataset</a:t>
            </a:r>
          </a:p>
        </p:txBody>
      </p:sp>
      <p:sp>
        <p:nvSpPr>
          <p:cNvPr id="387" name="Dataset: ‘iris’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Dataset: ‘iris’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Standard dataset in R, measurements on 3 species of iris flowers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>
                <a:solidFill>
                  <a:srgbClr val="0433FF"/>
                </a:solidFill>
              </a:defRPr>
            </a:pPr>
            <a:r>
              <a:rPr dirty="0"/>
              <a:t>&gt; head(iris)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 </a:t>
            </a:r>
            <a:r>
              <a:rPr dirty="0" err="1"/>
              <a:t>Sepal.Length</a:t>
            </a:r>
            <a:r>
              <a:rPr dirty="0"/>
              <a:t> </a:t>
            </a:r>
            <a:r>
              <a:rPr dirty="0" err="1"/>
              <a:t>Sepal.Width</a:t>
            </a:r>
            <a:r>
              <a:rPr dirty="0"/>
              <a:t>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Species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1          5.1         3.5          1.4         0.2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2          4.9         3.0          1.4         0.2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3          4.7         3.2          1.3         0.2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4          4.6         3.1          1.5         0.2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5          5.0         3.6          1.4         0.2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6          5.4         3.9          1.7         0.4  </a:t>
            </a:r>
            <a:r>
              <a:rPr dirty="0" err="1"/>
              <a:t>setosa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000">
                <a:solidFill>
                  <a:srgbClr val="0433FF"/>
                </a:solidFill>
              </a:defRPr>
            </a:pPr>
            <a:r>
              <a:rPr dirty="0"/>
              <a:t>&gt; summary(iris)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 </a:t>
            </a:r>
            <a:r>
              <a:rPr dirty="0" err="1"/>
              <a:t>Sepal.Length</a:t>
            </a:r>
            <a:r>
              <a:rPr dirty="0"/>
              <a:t>    </a:t>
            </a:r>
            <a:r>
              <a:rPr dirty="0" err="1"/>
              <a:t>Sepal.Width</a:t>
            </a:r>
            <a:r>
              <a:rPr dirty="0"/>
              <a:t>     </a:t>
            </a:r>
            <a:r>
              <a:rPr dirty="0" err="1"/>
              <a:t>Petal.Length</a:t>
            </a:r>
            <a:r>
              <a:rPr dirty="0"/>
              <a:t>    </a:t>
            </a:r>
            <a:r>
              <a:rPr dirty="0" err="1"/>
              <a:t>Petal.Width</a:t>
            </a:r>
            <a:r>
              <a:rPr dirty="0"/>
              <a:t>          Species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Min.   :4.300   Min.   :2.000   Min.   :1.000   Min.   :0.100   </a:t>
            </a:r>
            <a:r>
              <a:rPr dirty="0" err="1"/>
              <a:t>setosa</a:t>
            </a:r>
            <a:r>
              <a:rPr dirty="0"/>
              <a:t>    :50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1st Qu.:5.100   1st Qu.:2.800   1st Qu.:1.600   1st Qu.:0.300   versicolor:50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Median :5.800   Median :3.000   Median :4.350   Median :1.300   virginica :50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Mean   :5.843   Mean   :3.057   Mean   :3.758   Mean   :1.199         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3rd Qu.:6.400   3rd Qu.:3.300   3rd Qu.:5.100   3rd Qu.:1.800                  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000"/>
            </a:pPr>
            <a:r>
              <a:rPr dirty="0"/>
              <a:t> Max.   :7.900   Max.   :4.400   Max.   :6.900   Max.   :2.500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2963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Explore the</a:t>
            </a:r>
            <a:r>
              <a:rPr lang="en-US" dirty="0">
                <a:latin typeface="Courier" pitchFamily="2" charset="0"/>
              </a:rPr>
              <a:t> iris </a:t>
            </a:r>
            <a:r>
              <a:rPr lang="en-US" dirty="0" err="1"/>
              <a:t>dataframe</a:t>
            </a:r>
            <a:r>
              <a:rPr lang="en-US" dirty="0"/>
              <a:t>, using some of the following functions: </a:t>
            </a:r>
          </a:p>
          <a:p>
            <a:pPr marL="0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>
              <a:solidFill>
                <a:srgbClr val="0433FF"/>
              </a:solidFill>
              <a:latin typeface="Courier" pitchFamily="2" charset="0"/>
            </a:endParaRP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head()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tail()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names()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summary()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dim()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str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pPr marL="0" indent="0">
              <a:spcBef>
                <a:spcPts val="300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Can you figure out what these functions do? What do they teach you about the kind of data in </a:t>
            </a:r>
            <a:r>
              <a:rPr lang="en-US" dirty="0">
                <a:latin typeface="Courier" pitchFamily="2" charset="0"/>
              </a:rPr>
              <a:t>iris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726629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onsole and Scri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Console and Scripts</a:t>
            </a:r>
          </a:p>
        </p:txBody>
      </p:sp>
      <p:sp>
        <p:nvSpPr>
          <p:cNvPr id="35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51" name="Table"/>
          <p:cNvGraphicFramePr/>
          <p:nvPr/>
        </p:nvGraphicFramePr>
        <p:xfrm>
          <a:off x="562807" y="2228850"/>
          <a:ext cx="11879184" cy="66547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95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Console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 execution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Script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Code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/>
                      </a:pPr>
                      <a:r>
                        <a:t>Extension: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.R</a:t>
                      </a:r>
                    </a:p>
                    <a:p>
                      <a:pPr algn="ctr" defTabSz="457200">
                        <a:defRPr sz="2800"/>
                      </a:pPr>
                      <a:r>
                        <a:t>(example_script.R)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8266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CBCBCB"/>
                          </a:solidFill>
                        </a:rPr>
                        <a:t>Rmarkdown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CBCBCB"/>
                          </a:solidFill>
                        </a:rPr>
                        <a:t>Code + Narrative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800">
                          <a:solidFill>
                            <a:srgbClr val="CBCBCB"/>
                          </a:solidFill>
                        </a:defRPr>
                      </a:pPr>
                      <a:r>
                        <a:t>Extension: .Rmd</a:t>
                      </a:r>
                    </a:p>
                    <a:p>
                      <a:pPr algn="ctr" defTabSz="457200">
                        <a:defRPr sz="2800">
                          <a:solidFill>
                            <a:srgbClr val="CBCBCB"/>
                          </a:solidFill>
                        </a:defRPr>
                      </a:pPr>
                      <a:r>
                        <a:t>(example_report.Rmd)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ady to scrip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Ready to script?</a:t>
            </a:r>
            <a:r>
              <a:rPr lang="en-US" dirty="0"/>
              <a:t> [demo!]</a:t>
            </a:r>
            <a:endParaRPr dirty="0"/>
          </a:p>
        </p:txBody>
      </p:sp>
      <p:sp>
        <p:nvSpPr>
          <p:cNvPr id="354" name="RStudio &gt; File &gt; New File &gt; R Script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3000"/>
              </a:spcBef>
              <a:buSzTx/>
              <a:buFontTx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RStudio &gt; File &gt; New File &gt; R Script</a:t>
            </a:r>
          </a:p>
        </p:txBody>
      </p:sp>
      <p:pic>
        <p:nvPicPr>
          <p:cNvPr id="355" name="Screen Shot 2018-11-06 at 17.49.24.png" descr="Screen Shot 2018-11-06 at 17.49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49" y="2946675"/>
            <a:ext cx="10278221" cy="6423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onsole vs script on our slid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Console vs script on our slides</a:t>
            </a:r>
          </a:p>
        </p:txBody>
      </p:sp>
      <p:sp>
        <p:nvSpPr>
          <p:cNvPr id="360" name="&gt; x &lt;-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r>
              <a:t>&gt; x &lt;- 1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r>
              <a:t>&gt; x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/>
            </a:pPr>
            <a:r>
              <a:t>[1] 1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endParaRPr/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4F8F00"/>
                </a:solidFill>
              </a:defRPr>
            </a:pPr>
            <a:r>
              <a:t># Assigning the value 1 to x</a:t>
            </a:r>
          </a:p>
          <a:p>
            <a:pPr marL="0" indent="0" defTabSz="572516">
              <a:spcBef>
                <a:spcPts val="400"/>
              </a:spcBef>
              <a:buSzTx/>
              <a:buFontTx/>
              <a:buNone/>
              <a:defRPr sz="2450">
                <a:solidFill>
                  <a:srgbClr val="0433FF"/>
                </a:solidFill>
              </a:defRPr>
            </a:pPr>
            <a:r>
              <a:t>x &lt;- 1</a:t>
            </a:r>
          </a:p>
        </p:txBody>
      </p:sp>
      <p:pic>
        <p:nvPicPr>
          <p:cNvPr id="369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5143" y="2614389"/>
            <a:ext cx="1348060" cy="1057796"/>
          </a:xfrm>
          <a:prstGeom prst="rect">
            <a:avLst/>
          </a:prstGeom>
        </p:spPr>
      </p:pic>
      <p:pic>
        <p:nvPicPr>
          <p:cNvPr id="371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4293" y="6086233"/>
            <a:ext cx="6134147" cy="1334573"/>
          </a:xfrm>
          <a:prstGeom prst="rect">
            <a:avLst/>
          </a:prstGeom>
        </p:spPr>
      </p:pic>
      <p:grpSp>
        <p:nvGrpSpPr>
          <p:cNvPr id="365" name="# indicates comment…"/>
          <p:cNvGrpSpPr/>
          <p:nvPr/>
        </p:nvGrpSpPr>
        <p:grpSpPr>
          <a:xfrm>
            <a:off x="6652237" y="5363955"/>
            <a:ext cx="4680186" cy="2089223"/>
            <a:chOff x="0" y="0"/>
            <a:chExt cx="4680185" cy="2089222"/>
          </a:xfrm>
        </p:grpSpPr>
        <p:sp>
          <p:nvSpPr>
            <p:cNvPr id="364" name="# indicates comment…"/>
            <p:cNvSpPr/>
            <p:nvPr/>
          </p:nvSpPr>
          <p:spPr>
            <a:xfrm>
              <a:off x="76200" y="76200"/>
              <a:ext cx="4527786" cy="1936823"/>
            </a:xfrm>
            <a:prstGeom prst="rect">
              <a:avLst/>
            </a:prstGeom>
            <a:solidFill>
              <a:srgbClr val="FFD47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# indicates comment</a:t>
              </a:r>
            </a:p>
            <a:p>
              <a:pPr>
                <a:defRPr sz="3000"/>
              </a:pPr>
              <a:r>
                <a:t>computer stops reading (but you should not!)</a:t>
              </a:r>
            </a:p>
          </p:txBody>
        </p:sp>
        <p:pic>
          <p:nvPicPr>
            <p:cNvPr id="363" name="# indicates comment…" descr="# indicates comment…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680186" cy="2089223"/>
            </a:xfrm>
            <a:prstGeom prst="rect">
              <a:avLst/>
            </a:prstGeom>
            <a:effectLst/>
          </p:spPr>
        </p:pic>
      </p:grpSp>
      <p:sp>
        <p:nvSpPr>
          <p:cNvPr id="366" name="writing in the console"/>
          <p:cNvSpPr txBox="1"/>
          <p:nvPr/>
        </p:nvSpPr>
        <p:spPr>
          <a:xfrm>
            <a:off x="1738552" y="2365928"/>
            <a:ext cx="426384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writing in the console</a:t>
            </a:r>
          </a:p>
        </p:txBody>
      </p:sp>
      <p:sp>
        <p:nvSpPr>
          <p:cNvPr id="367" name="console output"/>
          <p:cNvSpPr txBox="1"/>
          <p:nvPr/>
        </p:nvSpPr>
        <p:spPr>
          <a:xfrm>
            <a:off x="3461955" y="3753394"/>
            <a:ext cx="305272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console output</a:t>
            </a:r>
          </a:p>
        </p:txBody>
      </p:sp>
      <p:pic>
        <p:nvPicPr>
          <p:cNvPr id="373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25785" y="4119095"/>
            <a:ext cx="2012927" cy="79380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945497-14A9-9843-83AE-EF011CE9B2AF}"/>
              </a:ext>
            </a:extLst>
          </p:cNvPr>
          <p:cNvSpPr/>
          <p:nvPr/>
        </p:nvSpPr>
        <p:spPr>
          <a:xfrm>
            <a:off x="3054096" y="3822192"/>
            <a:ext cx="5522976" cy="5632704"/>
          </a:xfrm>
          <a:prstGeom prst="roundRect">
            <a:avLst>
              <a:gd name="adj" fmla="val 6198"/>
            </a:avLst>
          </a:prstGeom>
          <a:solidFill>
            <a:schemeClr val="accent6">
              <a:lumMod val="20000"/>
              <a:lumOff val="80000"/>
            </a:schemeClr>
          </a:solidFill>
          <a:ln w="63500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907A4-6E04-4544-B204-A127F9F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ED834-EE78-8F47-8593-DB1B8E0FD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+mn-lt"/>
              </a:rPr>
              <a:t>Multiple instructions that form a cohesive unit</a:t>
            </a:r>
          </a:p>
          <a:p>
            <a:r>
              <a:rPr lang="en-US" sz="2500" dirty="0">
                <a:latin typeface="+mn-lt"/>
              </a:rPr>
              <a:t>Should be able to be repeated on different inputs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223DB5-8BF8-B14B-A1EC-DE7E981845A6}"/>
              </a:ext>
            </a:extLst>
          </p:cNvPr>
          <p:cNvSpPr/>
          <p:nvPr/>
        </p:nvSpPr>
        <p:spPr>
          <a:xfrm>
            <a:off x="3316224" y="4021185"/>
            <a:ext cx="3364992" cy="1339374"/>
          </a:xfrm>
          <a:prstGeom prst="roundRect">
            <a:avLst/>
          </a:prstGeom>
          <a:solidFill>
            <a:schemeClr val="accent1">
              <a:satOff val="12166"/>
              <a:lumOff val="-13042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add up all elements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73F8FF-B786-8645-AA51-7811966F0A04}"/>
              </a:ext>
            </a:extLst>
          </p:cNvPr>
          <p:cNvSpPr/>
          <p:nvPr/>
        </p:nvSpPr>
        <p:spPr>
          <a:xfrm>
            <a:off x="3316224" y="5929233"/>
            <a:ext cx="3364992" cy="1339374"/>
          </a:xfrm>
          <a:prstGeom prst="roundRect">
            <a:avLst/>
          </a:prstGeom>
          <a:solidFill>
            <a:schemeClr val="accent1">
              <a:satOff val="12166"/>
              <a:lumOff val="-13042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count all elements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477AF3-D1D2-4D44-BD63-92DAF38B9B74}"/>
              </a:ext>
            </a:extLst>
          </p:cNvPr>
          <p:cNvSpPr/>
          <p:nvPr/>
        </p:nvSpPr>
        <p:spPr>
          <a:xfrm>
            <a:off x="3304032" y="7892145"/>
            <a:ext cx="3364992" cy="1339374"/>
          </a:xfrm>
          <a:prstGeom prst="roundRect">
            <a:avLst/>
          </a:prstGeom>
          <a:solidFill>
            <a:schemeClr val="accent1">
              <a:satOff val="12166"/>
              <a:lumOff val="-13042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divide: sum/count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EB8B46-1515-F148-BE5D-39B28787A85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998720" y="5360559"/>
            <a:ext cx="0" cy="568674"/>
          </a:xfrm>
          <a:prstGeom prst="straightConnector1">
            <a:avLst/>
          </a:prstGeom>
          <a:noFill/>
          <a:ln w="7302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95C862-51E9-9A48-BF4E-78338050D1D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986528" y="7268607"/>
            <a:ext cx="12192" cy="623538"/>
          </a:xfrm>
          <a:prstGeom prst="straightConnector1">
            <a:avLst/>
          </a:prstGeom>
          <a:noFill/>
          <a:ln w="7302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4C1E42-90BC-C948-B8F1-B786951D2788}"/>
              </a:ext>
            </a:extLst>
          </p:cNvPr>
          <p:cNvCxnSpPr>
            <a:cxnSpLocks/>
          </p:cNvCxnSpPr>
          <p:nvPr/>
        </p:nvCxnSpPr>
        <p:spPr>
          <a:xfrm>
            <a:off x="2212848" y="4673457"/>
            <a:ext cx="841248" cy="0"/>
          </a:xfrm>
          <a:prstGeom prst="straightConnector1">
            <a:avLst/>
          </a:prstGeom>
          <a:noFill/>
          <a:ln w="73025" cap="flat">
            <a:solidFill>
              <a:schemeClr val="accent6">
                <a:lumMod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DD3C27-1207-3E4F-98F9-9A5926C7E8F9}"/>
              </a:ext>
            </a:extLst>
          </p:cNvPr>
          <p:cNvCxnSpPr>
            <a:cxnSpLocks/>
          </p:cNvCxnSpPr>
          <p:nvPr/>
        </p:nvCxnSpPr>
        <p:spPr>
          <a:xfrm>
            <a:off x="8619744" y="9032097"/>
            <a:ext cx="944880" cy="0"/>
          </a:xfrm>
          <a:prstGeom prst="straightConnector1">
            <a:avLst/>
          </a:prstGeom>
          <a:noFill/>
          <a:ln w="73025" cap="flat">
            <a:solidFill>
              <a:schemeClr val="accent6">
                <a:lumMod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B71D16C-9613-2C44-9579-1EF7E9E524FF}"/>
              </a:ext>
            </a:extLst>
          </p:cNvPr>
          <p:cNvSpPr txBox="1"/>
          <p:nvPr/>
        </p:nvSpPr>
        <p:spPr>
          <a:xfrm>
            <a:off x="6815994" y="6273673"/>
            <a:ext cx="176651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pitchFamily="2" charset="0"/>
                <a:sym typeface="Helvetica Neue Light"/>
              </a:rPr>
              <a:t>mean()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9D7F99-DB9E-7B4B-A1F6-D07CBADF7DBD}"/>
              </a:ext>
            </a:extLst>
          </p:cNvPr>
          <p:cNvSpPr txBox="1"/>
          <p:nvPr/>
        </p:nvSpPr>
        <p:spPr>
          <a:xfrm>
            <a:off x="1781479" y="4304665"/>
            <a:ext cx="436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911FCF-14EC-C24C-8C35-4DF37745C406}"/>
              </a:ext>
            </a:extLst>
          </p:cNvPr>
          <p:cNvSpPr txBox="1"/>
          <p:nvPr/>
        </p:nvSpPr>
        <p:spPr>
          <a:xfrm>
            <a:off x="9570679" y="8645017"/>
            <a:ext cx="74379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49863456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945497-14A9-9843-83AE-EF011CE9B2AF}"/>
              </a:ext>
            </a:extLst>
          </p:cNvPr>
          <p:cNvSpPr/>
          <p:nvPr/>
        </p:nvSpPr>
        <p:spPr>
          <a:xfrm>
            <a:off x="906857" y="4901184"/>
            <a:ext cx="7808976" cy="3877056"/>
          </a:xfrm>
          <a:prstGeom prst="roundRect">
            <a:avLst>
              <a:gd name="adj" fmla="val 7328"/>
            </a:avLst>
          </a:prstGeom>
          <a:solidFill>
            <a:srgbClr val="DFCBE5"/>
          </a:solidFill>
          <a:ln w="63500" cap="flat">
            <a:solidFill>
              <a:srgbClr val="C000A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907A4-6E04-4544-B204-A127F9F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exercise: the assembly line of a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223DB5-8BF8-B14B-A1EC-DE7E981845A6}"/>
              </a:ext>
            </a:extLst>
          </p:cNvPr>
          <p:cNvSpPr/>
          <p:nvPr/>
        </p:nvSpPr>
        <p:spPr>
          <a:xfrm>
            <a:off x="1114121" y="5205476"/>
            <a:ext cx="3364992" cy="726440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place a stamp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73F8FF-B786-8645-AA51-7811966F0A04}"/>
              </a:ext>
            </a:extLst>
          </p:cNvPr>
          <p:cNvSpPr/>
          <p:nvPr/>
        </p:nvSpPr>
        <p:spPr>
          <a:xfrm>
            <a:off x="1101929" y="6496812"/>
            <a:ext cx="3364992" cy="726440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draw a wiggle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477AF3-D1D2-4D44-BD63-92DAF38B9B74}"/>
              </a:ext>
            </a:extLst>
          </p:cNvPr>
          <p:cNvSpPr/>
          <p:nvPr/>
        </p:nvSpPr>
        <p:spPr>
          <a:xfrm>
            <a:off x="1101929" y="7704836"/>
            <a:ext cx="3364992" cy="726440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cut a deco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EB8B46-1515-F148-BE5D-39B28787A854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784425" y="5931916"/>
            <a:ext cx="12192" cy="564896"/>
          </a:xfrm>
          <a:prstGeom prst="straightConnector1">
            <a:avLst/>
          </a:prstGeom>
          <a:noFill/>
          <a:ln w="73025" cap="flat">
            <a:solidFill>
              <a:srgbClr val="0070C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95C862-51E9-9A48-BF4E-78338050D1D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784425" y="7223252"/>
            <a:ext cx="0" cy="481584"/>
          </a:xfrm>
          <a:prstGeom prst="straightConnector1">
            <a:avLst/>
          </a:prstGeom>
          <a:noFill/>
          <a:ln w="73025" cap="flat">
            <a:solidFill>
              <a:srgbClr val="0070C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4C1E42-90BC-C948-B8F1-B786951D2788}"/>
              </a:ext>
            </a:extLst>
          </p:cNvPr>
          <p:cNvCxnSpPr>
            <a:cxnSpLocks/>
          </p:cNvCxnSpPr>
          <p:nvPr/>
        </p:nvCxnSpPr>
        <p:spPr>
          <a:xfrm>
            <a:off x="2735657" y="4261104"/>
            <a:ext cx="0" cy="631809"/>
          </a:xfrm>
          <a:prstGeom prst="straightConnector1">
            <a:avLst/>
          </a:prstGeom>
          <a:noFill/>
          <a:ln w="73025" cap="flat">
            <a:solidFill>
              <a:srgbClr val="C000A8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DD3C27-1207-3E4F-98F9-9A5926C7E8F9}"/>
              </a:ext>
            </a:extLst>
          </p:cNvPr>
          <p:cNvCxnSpPr>
            <a:cxnSpLocks/>
          </p:cNvCxnSpPr>
          <p:nvPr/>
        </p:nvCxnSpPr>
        <p:spPr>
          <a:xfrm>
            <a:off x="8740217" y="8117697"/>
            <a:ext cx="944880" cy="0"/>
          </a:xfrm>
          <a:prstGeom prst="straightConnector1">
            <a:avLst/>
          </a:prstGeom>
          <a:noFill/>
          <a:ln w="73025" cap="flat">
            <a:solidFill>
              <a:srgbClr val="C000A8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B71D16C-9613-2C44-9579-1EF7E9E524FF}"/>
              </a:ext>
            </a:extLst>
          </p:cNvPr>
          <p:cNvSpPr txBox="1"/>
          <p:nvPr/>
        </p:nvSpPr>
        <p:spPr>
          <a:xfrm>
            <a:off x="4722270" y="6547993"/>
            <a:ext cx="37077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latin typeface="Courier" pitchFamily="2" charset="0"/>
              </a:rPr>
              <a:t>pretty_card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pitchFamily="2" charset="0"/>
                <a:sym typeface="Helvetica Neue Light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911FCF-14EC-C24C-8C35-4DF37745C406}"/>
              </a:ext>
            </a:extLst>
          </p:cNvPr>
          <p:cNvSpPr txBox="1"/>
          <p:nvPr/>
        </p:nvSpPr>
        <p:spPr>
          <a:xfrm>
            <a:off x="9854551" y="8663305"/>
            <a:ext cx="224580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out: pretty!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E3FC3-F775-D549-A8D0-07E40ED0AD7F}"/>
              </a:ext>
            </a:extLst>
          </p:cNvPr>
          <p:cNvSpPr/>
          <p:nvPr/>
        </p:nvSpPr>
        <p:spPr>
          <a:xfrm>
            <a:off x="1463040" y="2249424"/>
            <a:ext cx="2633472" cy="19202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085E2B-C93A-3647-BD85-5F14D614993A}"/>
              </a:ext>
            </a:extLst>
          </p:cNvPr>
          <p:cNvSpPr txBox="1"/>
          <p:nvPr/>
        </p:nvSpPr>
        <p:spPr>
          <a:xfrm>
            <a:off x="4126572" y="2104009"/>
            <a:ext cx="314348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in: a blank card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F424F1-0AFC-5540-B083-E69D78582FBD}"/>
              </a:ext>
            </a:extLst>
          </p:cNvPr>
          <p:cNvSpPr/>
          <p:nvPr/>
        </p:nvSpPr>
        <p:spPr>
          <a:xfrm>
            <a:off x="9845040" y="6699504"/>
            <a:ext cx="2481072" cy="19202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A9EE01EF-F859-0E49-9F22-5DC05924E06B}"/>
              </a:ext>
            </a:extLst>
          </p:cNvPr>
          <p:cNvSpPr/>
          <p:nvPr/>
        </p:nvSpPr>
        <p:spPr>
          <a:xfrm>
            <a:off x="11375136" y="6986016"/>
            <a:ext cx="676656" cy="1152144"/>
          </a:xfrm>
          <a:custGeom>
            <a:avLst/>
            <a:gdLst>
              <a:gd name="connsiteX0" fmla="*/ 274320 w 1298448"/>
              <a:gd name="connsiteY0" fmla="*/ 1499616 h 2157984"/>
              <a:gd name="connsiteX1" fmla="*/ 402336 w 1298448"/>
              <a:gd name="connsiteY1" fmla="*/ 1517904 h 2157984"/>
              <a:gd name="connsiteX2" fmla="*/ 621792 w 1298448"/>
              <a:gd name="connsiteY2" fmla="*/ 1408176 h 2157984"/>
              <a:gd name="connsiteX3" fmla="*/ 713232 w 1298448"/>
              <a:gd name="connsiteY3" fmla="*/ 1188720 h 2157984"/>
              <a:gd name="connsiteX4" fmla="*/ 731520 w 1298448"/>
              <a:gd name="connsiteY4" fmla="*/ 1133856 h 2157984"/>
              <a:gd name="connsiteX5" fmla="*/ 749808 w 1298448"/>
              <a:gd name="connsiteY5" fmla="*/ 859536 h 2157984"/>
              <a:gd name="connsiteX6" fmla="*/ 713232 w 1298448"/>
              <a:gd name="connsiteY6" fmla="*/ 438912 h 2157984"/>
              <a:gd name="connsiteX7" fmla="*/ 676656 w 1298448"/>
              <a:gd name="connsiteY7" fmla="*/ 329184 h 2157984"/>
              <a:gd name="connsiteX8" fmla="*/ 420624 w 1298448"/>
              <a:gd name="connsiteY8" fmla="*/ 18288 h 2157984"/>
              <a:gd name="connsiteX9" fmla="*/ 274320 w 1298448"/>
              <a:gd name="connsiteY9" fmla="*/ 0 h 2157984"/>
              <a:gd name="connsiteX10" fmla="*/ 109728 w 1298448"/>
              <a:gd name="connsiteY10" fmla="*/ 18288 h 2157984"/>
              <a:gd name="connsiteX11" fmla="*/ 0 w 1298448"/>
              <a:gd name="connsiteY11" fmla="*/ 347472 h 2157984"/>
              <a:gd name="connsiteX12" fmla="*/ 164592 w 1298448"/>
              <a:gd name="connsiteY12" fmla="*/ 621792 h 2157984"/>
              <a:gd name="connsiteX13" fmla="*/ 256032 w 1298448"/>
              <a:gd name="connsiteY13" fmla="*/ 694944 h 2157984"/>
              <a:gd name="connsiteX14" fmla="*/ 457200 w 1298448"/>
              <a:gd name="connsiteY14" fmla="*/ 804672 h 2157984"/>
              <a:gd name="connsiteX15" fmla="*/ 512064 w 1298448"/>
              <a:gd name="connsiteY15" fmla="*/ 841248 h 2157984"/>
              <a:gd name="connsiteX16" fmla="*/ 640080 w 1298448"/>
              <a:gd name="connsiteY16" fmla="*/ 877824 h 2157984"/>
              <a:gd name="connsiteX17" fmla="*/ 749808 w 1298448"/>
              <a:gd name="connsiteY17" fmla="*/ 914400 h 2157984"/>
              <a:gd name="connsiteX18" fmla="*/ 987552 w 1298448"/>
              <a:gd name="connsiteY18" fmla="*/ 987552 h 2157984"/>
              <a:gd name="connsiteX19" fmla="*/ 1280160 w 1298448"/>
              <a:gd name="connsiteY19" fmla="*/ 1261872 h 2157984"/>
              <a:gd name="connsiteX20" fmla="*/ 1298448 w 1298448"/>
              <a:gd name="connsiteY20" fmla="*/ 1316736 h 2157984"/>
              <a:gd name="connsiteX21" fmla="*/ 1261872 w 1298448"/>
              <a:gd name="connsiteY21" fmla="*/ 1792224 h 2157984"/>
              <a:gd name="connsiteX22" fmla="*/ 1243584 w 1298448"/>
              <a:gd name="connsiteY22" fmla="*/ 1847088 h 2157984"/>
              <a:gd name="connsiteX23" fmla="*/ 1243584 w 1298448"/>
              <a:gd name="connsiteY23" fmla="*/ 2157984 h 21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98448" h="2157984">
                <a:moveTo>
                  <a:pt x="274320" y="1499616"/>
                </a:moveTo>
                <a:cubicBezTo>
                  <a:pt x="316992" y="1505712"/>
                  <a:pt x="359609" y="1523601"/>
                  <a:pt x="402336" y="1517904"/>
                </a:cubicBezTo>
                <a:cubicBezTo>
                  <a:pt x="508660" y="1503728"/>
                  <a:pt x="547071" y="1464217"/>
                  <a:pt x="621792" y="1408176"/>
                </a:cubicBezTo>
                <a:cubicBezTo>
                  <a:pt x="652272" y="1335024"/>
                  <a:pt x="683800" y="1262300"/>
                  <a:pt x="713232" y="1188720"/>
                </a:cubicBezTo>
                <a:cubicBezTo>
                  <a:pt x="720391" y="1170822"/>
                  <a:pt x="729391" y="1153015"/>
                  <a:pt x="731520" y="1133856"/>
                </a:cubicBezTo>
                <a:cubicBezTo>
                  <a:pt x="741640" y="1042774"/>
                  <a:pt x="743712" y="950976"/>
                  <a:pt x="749808" y="859536"/>
                </a:cubicBezTo>
                <a:cubicBezTo>
                  <a:pt x="737616" y="719328"/>
                  <a:pt x="732462" y="578329"/>
                  <a:pt x="713232" y="438912"/>
                </a:cubicBezTo>
                <a:cubicBezTo>
                  <a:pt x="707964" y="400719"/>
                  <a:pt x="693072" y="364069"/>
                  <a:pt x="676656" y="329184"/>
                </a:cubicBezTo>
                <a:cubicBezTo>
                  <a:pt x="609875" y="187273"/>
                  <a:pt x="570462" y="83842"/>
                  <a:pt x="420624" y="18288"/>
                </a:cubicBezTo>
                <a:cubicBezTo>
                  <a:pt x="375597" y="-1411"/>
                  <a:pt x="323088" y="6096"/>
                  <a:pt x="274320" y="0"/>
                </a:cubicBezTo>
                <a:cubicBezTo>
                  <a:pt x="219456" y="6096"/>
                  <a:pt x="160466" y="-3457"/>
                  <a:pt x="109728" y="18288"/>
                </a:cubicBezTo>
                <a:cubicBezTo>
                  <a:pt x="-31203" y="78687"/>
                  <a:pt x="9220" y="227618"/>
                  <a:pt x="0" y="347472"/>
                </a:cubicBezTo>
                <a:cubicBezTo>
                  <a:pt x="54864" y="438912"/>
                  <a:pt x="101335" y="535944"/>
                  <a:pt x="164592" y="621792"/>
                </a:cubicBezTo>
                <a:cubicBezTo>
                  <a:pt x="187747" y="653216"/>
                  <a:pt x="224464" y="671986"/>
                  <a:pt x="256032" y="694944"/>
                </a:cubicBezTo>
                <a:cubicBezTo>
                  <a:pt x="434453" y="824705"/>
                  <a:pt x="294044" y="723094"/>
                  <a:pt x="457200" y="804672"/>
                </a:cubicBezTo>
                <a:cubicBezTo>
                  <a:pt x="476859" y="814502"/>
                  <a:pt x="492405" y="831418"/>
                  <a:pt x="512064" y="841248"/>
                </a:cubicBezTo>
                <a:cubicBezTo>
                  <a:pt x="542794" y="856613"/>
                  <a:pt x="610782" y="869035"/>
                  <a:pt x="640080" y="877824"/>
                </a:cubicBezTo>
                <a:cubicBezTo>
                  <a:pt x="677009" y="888903"/>
                  <a:pt x="713009" y="902900"/>
                  <a:pt x="749808" y="914400"/>
                </a:cubicBezTo>
                <a:cubicBezTo>
                  <a:pt x="1071959" y="1015072"/>
                  <a:pt x="835719" y="936941"/>
                  <a:pt x="987552" y="987552"/>
                </a:cubicBezTo>
                <a:cubicBezTo>
                  <a:pt x="1168554" y="1123304"/>
                  <a:pt x="1191679" y="1102606"/>
                  <a:pt x="1280160" y="1261872"/>
                </a:cubicBezTo>
                <a:cubicBezTo>
                  <a:pt x="1289522" y="1278723"/>
                  <a:pt x="1292352" y="1298448"/>
                  <a:pt x="1298448" y="1316736"/>
                </a:cubicBezTo>
                <a:cubicBezTo>
                  <a:pt x="1295421" y="1359108"/>
                  <a:pt x="1269685" y="1733624"/>
                  <a:pt x="1261872" y="1792224"/>
                </a:cubicBezTo>
                <a:cubicBezTo>
                  <a:pt x="1259324" y="1811332"/>
                  <a:pt x="1244547" y="1827835"/>
                  <a:pt x="1243584" y="1847088"/>
                </a:cubicBezTo>
                <a:cubicBezTo>
                  <a:pt x="1238409" y="1950591"/>
                  <a:pt x="1243584" y="2054352"/>
                  <a:pt x="1243584" y="2157984"/>
                </a:cubicBezTo>
              </a:path>
            </a:pathLst>
          </a:custGeom>
          <a:noFill/>
          <a:ln w="762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0" name="Sun 29">
            <a:extLst>
              <a:ext uri="{FF2B5EF4-FFF2-40B4-BE49-F238E27FC236}">
                <a16:creationId xmlns:a16="http://schemas.microsoft.com/office/drawing/2014/main" id="{063849F1-58E9-B74F-9D2A-FB2D2051DBA7}"/>
              </a:ext>
            </a:extLst>
          </p:cNvPr>
          <p:cNvSpPr/>
          <p:nvPr/>
        </p:nvSpPr>
        <p:spPr>
          <a:xfrm>
            <a:off x="10040112" y="7680960"/>
            <a:ext cx="822960" cy="822960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1" name="Heart 30">
            <a:extLst>
              <a:ext uri="{FF2B5EF4-FFF2-40B4-BE49-F238E27FC236}">
                <a16:creationId xmlns:a16="http://schemas.microsoft.com/office/drawing/2014/main" id="{B2D7678D-1148-944A-90E6-A07DFAF3D25D}"/>
              </a:ext>
            </a:extLst>
          </p:cNvPr>
          <p:cNvSpPr/>
          <p:nvPr/>
        </p:nvSpPr>
        <p:spPr>
          <a:xfrm>
            <a:off x="10351008" y="6912864"/>
            <a:ext cx="676656" cy="640080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51406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R?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533" y="84379"/>
            <a:ext cx="3176977" cy="246215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Widely used programming language for data analysis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587367" cy="6667500"/>
          </a:xfrm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Widely used programming language for data analysis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Based on statistical programming language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t> (1976)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Developed by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t>oss Ihaka &amp;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t>obert Gentleman (1995)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Very active community, with many (often subject-specific) packages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build="p" bldLvl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rogramming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would this look in R?</a:t>
            </a:r>
            <a:endParaRPr dirty="0"/>
          </a:p>
        </p:txBody>
      </p:sp>
      <p:sp>
        <p:nvSpPr>
          <p:cNvPr id="418" name="myFun &lt;- function(x){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 err="1"/>
              <a:t>pretty_card</a:t>
            </a:r>
            <a:r>
              <a:rPr dirty="0"/>
              <a:t> &lt;- function(</a:t>
            </a:r>
            <a:r>
              <a:rPr lang="en-US" dirty="0"/>
              <a:t>x</a:t>
            </a:r>
            <a:r>
              <a:rPr dirty="0"/>
              <a:t>){</a:t>
            </a:r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  </a:t>
            </a:r>
            <a:r>
              <a:rPr lang="en-US" dirty="0"/>
              <a:t>x &lt;- </a:t>
            </a:r>
            <a:r>
              <a:rPr lang="en-US" dirty="0" err="1"/>
              <a:t>place_stamp</a:t>
            </a:r>
            <a:r>
              <a:rPr dirty="0"/>
              <a:t>(</a:t>
            </a:r>
            <a:r>
              <a:rPr lang="en-US" dirty="0"/>
              <a:t>x)</a:t>
            </a:r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x &lt;- </a:t>
            </a:r>
            <a:r>
              <a:rPr lang="en-US" dirty="0" err="1"/>
              <a:t>draw_wiggle</a:t>
            </a:r>
            <a:r>
              <a:rPr lang="en-US" dirty="0"/>
              <a:t>(x)</a:t>
            </a:r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x &lt;- </a:t>
            </a:r>
            <a:r>
              <a:rPr lang="en-US" dirty="0" err="1"/>
              <a:t>cut_deco</a:t>
            </a:r>
            <a:r>
              <a:rPr lang="en-US" dirty="0"/>
              <a:t>(x)</a:t>
            </a:r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return(x)</a:t>
            </a:r>
            <a:endParaRPr dirty="0"/>
          </a:p>
          <a:p>
            <a:pPr marL="0" lvl="2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}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 err="1"/>
              <a:t>pretty_card</a:t>
            </a:r>
            <a:r>
              <a:rPr dirty="0"/>
              <a:t>(</a:t>
            </a:r>
            <a:r>
              <a:rPr lang="en-US" dirty="0"/>
              <a:t>     </a:t>
            </a:r>
            <a:r>
              <a:rPr dirty="0"/>
              <a:t>)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A8F44-8500-7943-BFBA-BBF67E294A48}"/>
              </a:ext>
            </a:extLst>
          </p:cNvPr>
          <p:cNvSpPr/>
          <p:nvPr/>
        </p:nvSpPr>
        <p:spPr>
          <a:xfrm>
            <a:off x="3346704" y="5779008"/>
            <a:ext cx="804672" cy="5486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0B37E-C082-2245-8FB8-C0A4EB275CA4}"/>
              </a:ext>
            </a:extLst>
          </p:cNvPr>
          <p:cNvGrpSpPr/>
          <p:nvPr/>
        </p:nvGrpSpPr>
        <p:grpSpPr>
          <a:xfrm>
            <a:off x="1249680" y="6244280"/>
            <a:ext cx="871728" cy="674679"/>
            <a:chOff x="9845040" y="6699504"/>
            <a:chExt cx="2481072" cy="19202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30E814-16E2-6441-B35D-6A12DD96CC79}"/>
                </a:ext>
              </a:extLst>
            </p:cNvPr>
            <p:cNvSpPr/>
            <p:nvPr/>
          </p:nvSpPr>
          <p:spPr>
            <a:xfrm>
              <a:off x="9845040" y="6699504"/>
              <a:ext cx="2481072" cy="1920240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BF2C075-A556-5844-B22A-6E0AB553E2E9}"/>
                </a:ext>
              </a:extLst>
            </p:cNvPr>
            <p:cNvSpPr/>
            <p:nvPr/>
          </p:nvSpPr>
          <p:spPr>
            <a:xfrm>
              <a:off x="11375136" y="6986016"/>
              <a:ext cx="676656" cy="1152144"/>
            </a:xfrm>
            <a:custGeom>
              <a:avLst/>
              <a:gdLst>
                <a:gd name="connsiteX0" fmla="*/ 274320 w 1298448"/>
                <a:gd name="connsiteY0" fmla="*/ 1499616 h 2157984"/>
                <a:gd name="connsiteX1" fmla="*/ 402336 w 1298448"/>
                <a:gd name="connsiteY1" fmla="*/ 1517904 h 2157984"/>
                <a:gd name="connsiteX2" fmla="*/ 621792 w 1298448"/>
                <a:gd name="connsiteY2" fmla="*/ 1408176 h 2157984"/>
                <a:gd name="connsiteX3" fmla="*/ 713232 w 1298448"/>
                <a:gd name="connsiteY3" fmla="*/ 1188720 h 2157984"/>
                <a:gd name="connsiteX4" fmla="*/ 731520 w 1298448"/>
                <a:gd name="connsiteY4" fmla="*/ 1133856 h 2157984"/>
                <a:gd name="connsiteX5" fmla="*/ 749808 w 1298448"/>
                <a:gd name="connsiteY5" fmla="*/ 859536 h 2157984"/>
                <a:gd name="connsiteX6" fmla="*/ 713232 w 1298448"/>
                <a:gd name="connsiteY6" fmla="*/ 438912 h 2157984"/>
                <a:gd name="connsiteX7" fmla="*/ 676656 w 1298448"/>
                <a:gd name="connsiteY7" fmla="*/ 329184 h 2157984"/>
                <a:gd name="connsiteX8" fmla="*/ 420624 w 1298448"/>
                <a:gd name="connsiteY8" fmla="*/ 18288 h 2157984"/>
                <a:gd name="connsiteX9" fmla="*/ 274320 w 1298448"/>
                <a:gd name="connsiteY9" fmla="*/ 0 h 2157984"/>
                <a:gd name="connsiteX10" fmla="*/ 109728 w 1298448"/>
                <a:gd name="connsiteY10" fmla="*/ 18288 h 2157984"/>
                <a:gd name="connsiteX11" fmla="*/ 0 w 1298448"/>
                <a:gd name="connsiteY11" fmla="*/ 347472 h 2157984"/>
                <a:gd name="connsiteX12" fmla="*/ 164592 w 1298448"/>
                <a:gd name="connsiteY12" fmla="*/ 621792 h 2157984"/>
                <a:gd name="connsiteX13" fmla="*/ 256032 w 1298448"/>
                <a:gd name="connsiteY13" fmla="*/ 694944 h 2157984"/>
                <a:gd name="connsiteX14" fmla="*/ 457200 w 1298448"/>
                <a:gd name="connsiteY14" fmla="*/ 804672 h 2157984"/>
                <a:gd name="connsiteX15" fmla="*/ 512064 w 1298448"/>
                <a:gd name="connsiteY15" fmla="*/ 841248 h 2157984"/>
                <a:gd name="connsiteX16" fmla="*/ 640080 w 1298448"/>
                <a:gd name="connsiteY16" fmla="*/ 877824 h 2157984"/>
                <a:gd name="connsiteX17" fmla="*/ 749808 w 1298448"/>
                <a:gd name="connsiteY17" fmla="*/ 914400 h 2157984"/>
                <a:gd name="connsiteX18" fmla="*/ 987552 w 1298448"/>
                <a:gd name="connsiteY18" fmla="*/ 987552 h 2157984"/>
                <a:gd name="connsiteX19" fmla="*/ 1280160 w 1298448"/>
                <a:gd name="connsiteY19" fmla="*/ 1261872 h 2157984"/>
                <a:gd name="connsiteX20" fmla="*/ 1298448 w 1298448"/>
                <a:gd name="connsiteY20" fmla="*/ 1316736 h 2157984"/>
                <a:gd name="connsiteX21" fmla="*/ 1261872 w 1298448"/>
                <a:gd name="connsiteY21" fmla="*/ 1792224 h 2157984"/>
                <a:gd name="connsiteX22" fmla="*/ 1243584 w 1298448"/>
                <a:gd name="connsiteY22" fmla="*/ 1847088 h 2157984"/>
                <a:gd name="connsiteX23" fmla="*/ 1243584 w 1298448"/>
                <a:gd name="connsiteY23" fmla="*/ 2157984 h 215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8448" h="2157984">
                  <a:moveTo>
                    <a:pt x="274320" y="1499616"/>
                  </a:moveTo>
                  <a:cubicBezTo>
                    <a:pt x="316992" y="1505712"/>
                    <a:pt x="359609" y="1523601"/>
                    <a:pt x="402336" y="1517904"/>
                  </a:cubicBezTo>
                  <a:cubicBezTo>
                    <a:pt x="508660" y="1503728"/>
                    <a:pt x="547071" y="1464217"/>
                    <a:pt x="621792" y="1408176"/>
                  </a:cubicBezTo>
                  <a:cubicBezTo>
                    <a:pt x="652272" y="1335024"/>
                    <a:pt x="683800" y="1262300"/>
                    <a:pt x="713232" y="1188720"/>
                  </a:cubicBezTo>
                  <a:cubicBezTo>
                    <a:pt x="720391" y="1170822"/>
                    <a:pt x="729391" y="1153015"/>
                    <a:pt x="731520" y="1133856"/>
                  </a:cubicBezTo>
                  <a:cubicBezTo>
                    <a:pt x="741640" y="1042774"/>
                    <a:pt x="743712" y="950976"/>
                    <a:pt x="749808" y="859536"/>
                  </a:cubicBezTo>
                  <a:cubicBezTo>
                    <a:pt x="737616" y="719328"/>
                    <a:pt x="732462" y="578329"/>
                    <a:pt x="713232" y="438912"/>
                  </a:cubicBezTo>
                  <a:cubicBezTo>
                    <a:pt x="707964" y="400719"/>
                    <a:pt x="693072" y="364069"/>
                    <a:pt x="676656" y="329184"/>
                  </a:cubicBezTo>
                  <a:cubicBezTo>
                    <a:pt x="609875" y="187273"/>
                    <a:pt x="570462" y="83842"/>
                    <a:pt x="420624" y="18288"/>
                  </a:cubicBezTo>
                  <a:cubicBezTo>
                    <a:pt x="375597" y="-1411"/>
                    <a:pt x="323088" y="6096"/>
                    <a:pt x="274320" y="0"/>
                  </a:cubicBezTo>
                  <a:cubicBezTo>
                    <a:pt x="219456" y="6096"/>
                    <a:pt x="160466" y="-3457"/>
                    <a:pt x="109728" y="18288"/>
                  </a:cubicBezTo>
                  <a:cubicBezTo>
                    <a:pt x="-31203" y="78687"/>
                    <a:pt x="9220" y="227618"/>
                    <a:pt x="0" y="347472"/>
                  </a:cubicBezTo>
                  <a:cubicBezTo>
                    <a:pt x="54864" y="438912"/>
                    <a:pt x="101335" y="535944"/>
                    <a:pt x="164592" y="621792"/>
                  </a:cubicBezTo>
                  <a:cubicBezTo>
                    <a:pt x="187747" y="653216"/>
                    <a:pt x="224464" y="671986"/>
                    <a:pt x="256032" y="694944"/>
                  </a:cubicBezTo>
                  <a:cubicBezTo>
                    <a:pt x="434453" y="824705"/>
                    <a:pt x="294044" y="723094"/>
                    <a:pt x="457200" y="804672"/>
                  </a:cubicBezTo>
                  <a:cubicBezTo>
                    <a:pt x="476859" y="814502"/>
                    <a:pt x="492405" y="831418"/>
                    <a:pt x="512064" y="841248"/>
                  </a:cubicBezTo>
                  <a:cubicBezTo>
                    <a:pt x="542794" y="856613"/>
                    <a:pt x="610782" y="869035"/>
                    <a:pt x="640080" y="877824"/>
                  </a:cubicBezTo>
                  <a:cubicBezTo>
                    <a:pt x="677009" y="888903"/>
                    <a:pt x="713009" y="902900"/>
                    <a:pt x="749808" y="914400"/>
                  </a:cubicBezTo>
                  <a:cubicBezTo>
                    <a:pt x="1071959" y="1015072"/>
                    <a:pt x="835719" y="936941"/>
                    <a:pt x="987552" y="987552"/>
                  </a:cubicBezTo>
                  <a:cubicBezTo>
                    <a:pt x="1168554" y="1123304"/>
                    <a:pt x="1191679" y="1102606"/>
                    <a:pt x="1280160" y="1261872"/>
                  </a:cubicBezTo>
                  <a:cubicBezTo>
                    <a:pt x="1289522" y="1278723"/>
                    <a:pt x="1292352" y="1298448"/>
                    <a:pt x="1298448" y="1316736"/>
                  </a:cubicBezTo>
                  <a:cubicBezTo>
                    <a:pt x="1295421" y="1359108"/>
                    <a:pt x="1269685" y="1733624"/>
                    <a:pt x="1261872" y="1792224"/>
                  </a:cubicBezTo>
                  <a:cubicBezTo>
                    <a:pt x="1259324" y="1811332"/>
                    <a:pt x="1244547" y="1827835"/>
                    <a:pt x="1243584" y="1847088"/>
                  </a:cubicBezTo>
                  <a:cubicBezTo>
                    <a:pt x="1238409" y="1950591"/>
                    <a:pt x="1243584" y="2054352"/>
                    <a:pt x="1243584" y="2157984"/>
                  </a:cubicBezTo>
                </a:path>
              </a:pathLst>
            </a:custGeom>
            <a:noFill/>
            <a:ln w="76200" cap="flat">
              <a:solidFill>
                <a:srgbClr val="0070C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0" name="Sun 9">
              <a:extLst>
                <a:ext uri="{FF2B5EF4-FFF2-40B4-BE49-F238E27FC236}">
                  <a16:creationId xmlns:a16="http://schemas.microsoft.com/office/drawing/2014/main" id="{9C068CB1-0F5A-194E-B0B7-463C3D9D18A7}"/>
                </a:ext>
              </a:extLst>
            </p:cNvPr>
            <p:cNvSpPr/>
            <p:nvPr/>
          </p:nvSpPr>
          <p:spPr>
            <a:xfrm>
              <a:off x="10040112" y="7680960"/>
              <a:ext cx="822960" cy="822960"/>
            </a:xfrm>
            <a:prstGeom prst="sun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1" name="Heart 10">
              <a:extLst>
                <a:ext uri="{FF2B5EF4-FFF2-40B4-BE49-F238E27FC236}">
                  <a16:creationId xmlns:a16="http://schemas.microsoft.com/office/drawing/2014/main" id="{77D8CD6A-FD3C-0C42-AB07-7BB000C8259B}"/>
                </a:ext>
              </a:extLst>
            </p:cNvPr>
            <p:cNvSpPr/>
            <p:nvPr/>
          </p:nvSpPr>
          <p:spPr>
            <a:xfrm>
              <a:off x="10351008" y="6912864"/>
              <a:ext cx="676656" cy="640080"/>
            </a:xfrm>
            <a:prstGeom prst="heart">
              <a:avLst/>
            </a:prstGeom>
            <a:solidFill>
              <a:srgbClr val="FF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1" uiExpand="1" build="p" bldLvl="5" animBg="1" advAuto="0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rogramming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Programming: functions</a:t>
            </a:r>
          </a:p>
        </p:txBody>
      </p:sp>
      <p:sp>
        <p:nvSpPr>
          <p:cNvPr id="424" name="myFun3 &lt;- function(x,y){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 err="1"/>
              <a:t>myFun</a:t>
            </a:r>
            <a:r>
              <a:rPr dirty="0"/>
              <a:t> &lt;- function(</a:t>
            </a:r>
            <a:r>
              <a:rPr dirty="0" err="1"/>
              <a:t>x,y</a:t>
            </a:r>
            <a:r>
              <a:rPr dirty="0"/>
              <a:t>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  z &lt;- x*y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  return(z)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}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myFun</a:t>
            </a:r>
            <a:r>
              <a:rPr dirty="0"/>
              <a:t>(2,4)</a:t>
            </a:r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1" build="p" bldLvl="5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499"/>
            <a:ext cx="11861800" cy="780203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4350" indent="-514350">
              <a:spcBef>
                <a:spcPts val="30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Write a function that takes a vector as input, and returns the mean of this vector (you can use the existing function </a:t>
            </a:r>
            <a:r>
              <a:rPr lang="en-US" dirty="0">
                <a:latin typeface="Courier" pitchFamily="2" charset="0"/>
              </a:rPr>
              <a:t>mean()</a:t>
            </a:r>
            <a:r>
              <a:rPr lang="en-US" dirty="0"/>
              <a:t> inside your function).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1300" dirty="0">
              <a:latin typeface="Courier" pitchFamily="2" charset="0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 err="1">
                <a:solidFill>
                  <a:srgbClr val="0433FF"/>
                </a:solidFill>
                <a:latin typeface="Courier" pitchFamily="2" charset="0"/>
              </a:rPr>
              <a:t>apply_calc</a:t>
            </a: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&lt;- function(...){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   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   return(...)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}</a:t>
            </a:r>
          </a:p>
          <a:p>
            <a:pPr marL="514350" indent="-514350">
              <a:spcBef>
                <a:spcPts val="18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Add further options to your function: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for example, the standard deviation (</a:t>
            </a:r>
            <a:r>
              <a:rPr lang="en-US" dirty="0" err="1">
                <a:latin typeface="Courier" pitchFamily="2" charset="0"/>
              </a:rPr>
              <a:t>sd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), the minimum (</a:t>
            </a:r>
            <a:r>
              <a:rPr lang="en-US" dirty="0">
                <a:latin typeface="Courier" pitchFamily="2" charset="0"/>
              </a:rPr>
              <a:t>min()</a:t>
            </a:r>
            <a:r>
              <a:rPr lang="en-US" dirty="0"/>
              <a:t>), and the maximum (</a:t>
            </a:r>
            <a:r>
              <a:rPr lang="en-US" dirty="0">
                <a:latin typeface="Courier" pitchFamily="2" charset="0"/>
              </a:rPr>
              <a:t>max()</a:t>
            </a:r>
            <a:r>
              <a:rPr lang="en-US" dirty="0"/>
              <a:t>) of your input vector.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Put all of these calculations in a vector using the function </a:t>
            </a:r>
            <a:r>
              <a:rPr lang="en-US" dirty="0">
                <a:latin typeface="Courier" pitchFamily="2" charset="0"/>
              </a:rPr>
              <a:t>c()</a:t>
            </a:r>
            <a:r>
              <a:rPr lang="en-US" dirty="0">
                <a:latin typeface="+mj-ea"/>
                <a:ea typeface="+mj-ea"/>
              </a:rPr>
              <a:t>, and return this result vector.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1300" dirty="0"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apply_calc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&lt;- function(...){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allres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&lt;- c(...)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return(...)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032796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499"/>
            <a:ext cx="11861800" cy="780203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4350" indent="-514350">
              <a:spcBef>
                <a:spcPts val="30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Write a function that takes a vector as input, and returns the mean of this vector (you can use the existing function </a:t>
            </a:r>
            <a:r>
              <a:rPr lang="en-US" dirty="0">
                <a:latin typeface="Courier" pitchFamily="2" charset="0"/>
              </a:rPr>
              <a:t>mean()</a:t>
            </a:r>
            <a:r>
              <a:rPr lang="en-US" dirty="0"/>
              <a:t> inside your function).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1300" dirty="0">
              <a:latin typeface="Courier" pitchFamily="2" charset="0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 err="1">
                <a:solidFill>
                  <a:srgbClr val="0433FF"/>
                </a:solidFill>
                <a:latin typeface="Courier" pitchFamily="2" charset="0"/>
              </a:rPr>
              <a:t>apply_calc</a:t>
            </a: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&lt;- function(x){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   m &lt;- mean(x)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   return(m)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}</a:t>
            </a:r>
          </a:p>
          <a:p>
            <a:pPr marL="514350" indent="-514350">
              <a:spcBef>
                <a:spcPts val="18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Add further options to your function: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for example, the standard deviation (</a:t>
            </a:r>
            <a:r>
              <a:rPr lang="en-US" dirty="0" err="1">
                <a:latin typeface="Courier" pitchFamily="2" charset="0"/>
              </a:rPr>
              <a:t>sd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), the minimum (</a:t>
            </a:r>
            <a:r>
              <a:rPr lang="en-US" dirty="0">
                <a:latin typeface="Courier" pitchFamily="2" charset="0"/>
              </a:rPr>
              <a:t>min()</a:t>
            </a:r>
            <a:r>
              <a:rPr lang="en-US" dirty="0"/>
              <a:t>), and the maximum (</a:t>
            </a:r>
            <a:r>
              <a:rPr lang="en-US" dirty="0">
                <a:latin typeface="Courier" pitchFamily="2" charset="0"/>
              </a:rPr>
              <a:t>max()</a:t>
            </a:r>
            <a:r>
              <a:rPr lang="en-US" dirty="0"/>
              <a:t>) of your input vector.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Put all of these calculations in a vector using the function </a:t>
            </a:r>
            <a:r>
              <a:rPr lang="en-US" dirty="0">
                <a:latin typeface="Courier" pitchFamily="2" charset="0"/>
              </a:rPr>
              <a:t>c()</a:t>
            </a:r>
            <a:r>
              <a:rPr lang="en-US" dirty="0">
                <a:latin typeface="+mj-ea"/>
                <a:ea typeface="+mj-ea"/>
              </a:rPr>
              <a:t>, and return this result vector.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1300" dirty="0"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apply_calc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&lt;- function(x){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m &lt;- mean(x)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s &lt;-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sd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(x)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mi &lt;- min(x)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ma &lt;- max(x)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allres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&lt;- c(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m,s,mi,ma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return(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allres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701624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Applying </a:t>
            </a:r>
            <a:r>
              <a:rPr lang="en-US" dirty="0" err="1">
                <a:latin typeface="Courier" pitchFamily="2" charset="0"/>
              </a:rPr>
              <a:t>apply_calc</a:t>
            </a:r>
            <a:endParaRPr dirty="0">
              <a:latin typeface="Courier" pitchFamily="2" charset="0"/>
            </a:endParaRP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499"/>
            <a:ext cx="11861800" cy="723239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 err="1">
                <a:solidFill>
                  <a:srgbClr val="0433FF"/>
                </a:solidFill>
                <a:latin typeface="Courier" pitchFamily="2" charset="0"/>
              </a:rPr>
              <a:t>apply_calc</a:t>
            </a: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&lt;- function(x){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   m &lt;- mean(x)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    return(m)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>
                <a:solidFill>
                  <a:srgbClr val="0433FF"/>
                </a:solidFill>
                <a:latin typeface="Courier" pitchFamily="2" charset="0"/>
              </a:rPr>
              <a:t>}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6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&gt;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apply_calc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(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iris$Sepal.Length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chemeClr val="tx1"/>
                </a:solidFill>
                <a:latin typeface="Courier" pitchFamily="2" charset="0"/>
                <a:sym typeface="Helvetica Neue Light"/>
              </a:rPr>
              <a:t>[1] 5.8433333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6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apply_calc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&lt;- function(x){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m &lt;- mean(x)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s &lt;-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sd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(x)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mi &lt;- min(x)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ma &lt;- max(x)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allres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&lt;- c(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m,s,mi,ma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)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    return(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allres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)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ea typeface="+mj-ea"/>
                <a:sym typeface="Helvetica Neue Light"/>
              </a:rPr>
              <a:t>}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600" dirty="0">
              <a:solidFill>
                <a:srgbClr val="0433FF"/>
              </a:solidFill>
              <a:latin typeface="Courier" pitchFamily="2" charset="0"/>
              <a:ea typeface="+mj-ea"/>
              <a:sym typeface="Helvetica Neue Light"/>
            </a:endParaRP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&gt; 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apply_calc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(</a:t>
            </a:r>
            <a:r>
              <a:rPr lang="en-US" sz="26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iris$Sepal.Length</a:t>
            </a:r>
            <a:r>
              <a:rPr lang="en-US" sz="26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600" dirty="0">
                <a:solidFill>
                  <a:schemeClr val="tx1"/>
                </a:solidFill>
                <a:latin typeface="Courier" pitchFamily="2" charset="0"/>
                <a:sym typeface="Helvetica Neue Light"/>
              </a:rPr>
              <a:t>[1] 5.8433333 0.8280661 4.3000000 7.9000000</a:t>
            </a:r>
          </a:p>
          <a:p>
            <a:pPr marL="15875" lvl="1" indent="-15875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600" dirty="0">
              <a:solidFill>
                <a:srgbClr val="0433FF"/>
              </a:solidFill>
              <a:latin typeface="Courier" pitchFamily="2" charset="0"/>
              <a:ea typeface="+mj-ea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75740560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07A4-6E04-4544-B204-A127F9F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exercise: the repeated action in a for-loop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911FCF-14EC-C24C-8C35-4DF37745C406}"/>
              </a:ext>
            </a:extLst>
          </p:cNvPr>
          <p:cNvSpPr txBox="1"/>
          <p:nvPr/>
        </p:nvSpPr>
        <p:spPr>
          <a:xfrm>
            <a:off x="3212398" y="2259826"/>
            <a:ext cx="371576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for every card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in this collection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E3FC3-F775-D549-A8D0-07E40ED0AD7F}"/>
              </a:ext>
            </a:extLst>
          </p:cNvPr>
          <p:cNvSpPr/>
          <p:nvPr/>
        </p:nvSpPr>
        <p:spPr>
          <a:xfrm>
            <a:off x="1901952" y="2395728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698DBE-59CD-C840-BA4C-F033EC0FFF20}"/>
              </a:ext>
            </a:extLst>
          </p:cNvPr>
          <p:cNvSpPr/>
          <p:nvPr/>
        </p:nvSpPr>
        <p:spPr>
          <a:xfrm>
            <a:off x="1908048" y="340766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495DB4-0BF5-6641-8B94-0C2938201891}"/>
              </a:ext>
            </a:extLst>
          </p:cNvPr>
          <p:cNvSpPr/>
          <p:nvPr/>
        </p:nvSpPr>
        <p:spPr>
          <a:xfrm>
            <a:off x="1908048" y="441350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2D5173-A143-8D48-BDB3-D341CDD2C49D}"/>
              </a:ext>
            </a:extLst>
          </p:cNvPr>
          <p:cNvSpPr/>
          <p:nvPr/>
        </p:nvSpPr>
        <p:spPr>
          <a:xfrm>
            <a:off x="1914144" y="542544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A810A8-099F-FF45-BD99-D4C6C778D0D2}"/>
              </a:ext>
            </a:extLst>
          </p:cNvPr>
          <p:cNvSpPr/>
          <p:nvPr/>
        </p:nvSpPr>
        <p:spPr>
          <a:xfrm>
            <a:off x="591312" y="240182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D80A3F-16B3-0D43-B9A5-A9CC8C62A2A6}"/>
              </a:ext>
            </a:extLst>
          </p:cNvPr>
          <p:cNvSpPr/>
          <p:nvPr/>
        </p:nvSpPr>
        <p:spPr>
          <a:xfrm>
            <a:off x="597408" y="341376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7909C9-E0A6-1D40-B095-EFB26E1A0C9B}"/>
              </a:ext>
            </a:extLst>
          </p:cNvPr>
          <p:cNvSpPr/>
          <p:nvPr/>
        </p:nvSpPr>
        <p:spPr>
          <a:xfrm>
            <a:off x="597408" y="4419600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10CD35-2F36-DE4A-8888-3D3ACC92A21A}"/>
              </a:ext>
            </a:extLst>
          </p:cNvPr>
          <p:cNvSpPr/>
          <p:nvPr/>
        </p:nvSpPr>
        <p:spPr>
          <a:xfrm>
            <a:off x="603504" y="5431536"/>
            <a:ext cx="1170432" cy="853440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11ADE7-E1A0-3F43-AB22-044C52B76C47}"/>
              </a:ext>
            </a:extLst>
          </p:cNvPr>
          <p:cNvSpPr/>
          <p:nvPr/>
        </p:nvSpPr>
        <p:spPr>
          <a:xfrm>
            <a:off x="1914144" y="6394704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D41835-ABF0-414F-A58B-2876471C11CF}"/>
              </a:ext>
            </a:extLst>
          </p:cNvPr>
          <p:cNvSpPr/>
          <p:nvPr/>
        </p:nvSpPr>
        <p:spPr>
          <a:xfrm>
            <a:off x="1920240" y="7406640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2669B4-F50D-7340-B76F-AB2DCED002CF}"/>
              </a:ext>
            </a:extLst>
          </p:cNvPr>
          <p:cNvSpPr/>
          <p:nvPr/>
        </p:nvSpPr>
        <p:spPr>
          <a:xfrm>
            <a:off x="603504" y="6400800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CB8A7F-4BB7-A04B-A32D-519C1177DB13}"/>
              </a:ext>
            </a:extLst>
          </p:cNvPr>
          <p:cNvSpPr/>
          <p:nvPr/>
        </p:nvSpPr>
        <p:spPr>
          <a:xfrm>
            <a:off x="609600" y="7412736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8DF7D3-F5FD-7249-8181-DBFC78D46894}"/>
              </a:ext>
            </a:extLst>
          </p:cNvPr>
          <p:cNvSpPr/>
          <p:nvPr/>
        </p:nvSpPr>
        <p:spPr>
          <a:xfrm>
            <a:off x="11253216" y="2420112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996DFE-7FBF-E042-8AAB-B5C3769E7543}"/>
              </a:ext>
            </a:extLst>
          </p:cNvPr>
          <p:cNvSpPr/>
          <p:nvPr/>
        </p:nvSpPr>
        <p:spPr>
          <a:xfrm>
            <a:off x="11259312" y="343204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68A804-37D1-D24D-9EDD-2CF82AF29E2E}"/>
              </a:ext>
            </a:extLst>
          </p:cNvPr>
          <p:cNvSpPr/>
          <p:nvPr/>
        </p:nvSpPr>
        <p:spPr>
          <a:xfrm>
            <a:off x="11259312" y="443788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CF59CE-360C-7544-8173-6E0C13501751}"/>
              </a:ext>
            </a:extLst>
          </p:cNvPr>
          <p:cNvSpPr/>
          <p:nvPr/>
        </p:nvSpPr>
        <p:spPr>
          <a:xfrm>
            <a:off x="11265408" y="5449824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5C333E-F82A-C94D-85A3-CF185EB65721}"/>
              </a:ext>
            </a:extLst>
          </p:cNvPr>
          <p:cNvSpPr/>
          <p:nvPr/>
        </p:nvSpPr>
        <p:spPr>
          <a:xfrm>
            <a:off x="9942576" y="242620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8DB81B-BF0D-EB45-9697-6E03F5A0EBB2}"/>
              </a:ext>
            </a:extLst>
          </p:cNvPr>
          <p:cNvSpPr/>
          <p:nvPr/>
        </p:nvSpPr>
        <p:spPr>
          <a:xfrm>
            <a:off x="9948672" y="3438144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AEFD7A-4A88-4542-AF30-D66C83AA18AF}"/>
              </a:ext>
            </a:extLst>
          </p:cNvPr>
          <p:cNvSpPr/>
          <p:nvPr/>
        </p:nvSpPr>
        <p:spPr>
          <a:xfrm>
            <a:off x="9948672" y="444398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6EDCF0-3F59-DF4C-86E9-A815755FD288}"/>
              </a:ext>
            </a:extLst>
          </p:cNvPr>
          <p:cNvSpPr/>
          <p:nvPr/>
        </p:nvSpPr>
        <p:spPr>
          <a:xfrm>
            <a:off x="9954768" y="5455920"/>
            <a:ext cx="1170432" cy="853440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58AF73-3CCE-984E-889F-13B69A35E0B5}"/>
              </a:ext>
            </a:extLst>
          </p:cNvPr>
          <p:cNvSpPr/>
          <p:nvPr/>
        </p:nvSpPr>
        <p:spPr>
          <a:xfrm>
            <a:off x="11265408" y="6419088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28E7BB-71B2-B844-98C1-79410006BD44}"/>
              </a:ext>
            </a:extLst>
          </p:cNvPr>
          <p:cNvSpPr/>
          <p:nvPr/>
        </p:nvSpPr>
        <p:spPr>
          <a:xfrm>
            <a:off x="11271504" y="7431024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C8243D-9B7E-5248-8C73-8ABD6D0748D1}"/>
              </a:ext>
            </a:extLst>
          </p:cNvPr>
          <p:cNvSpPr/>
          <p:nvPr/>
        </p:nvSpPr>
        <p:spPr>
          <a:xfrm>
            <a:off x="9954768" y="642518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23A814-92B6-FA48-AEB2-678E2EC6F229}"/>
              </a:ext>
            </a:extLst>
          </p:cNvPr>
          <p:cNvSpPr/>
          <p:nvPr/>
        </p:nvSpPr>
        <p:spPr>
          <a:xfrm>
            <a:off x="9960864" y="743712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2" name="Sun 51">
            <a:extLst>
              <a:ext uri="{FF2B5EF4-FFF2-40B4-BE49-F238E27FC236}">
                <a16:creationId xmlns:a16="http://schemas.microsoft.com/office/drawing/2014/main" id="{6F35ADC3-104E-8547-B5EC-57448138D151}"/>
              </a:ext>
            </a:extLst>
          </p:cNvPr>
          <p:cNvSpPr/>
          <p:nvPr/>
        </p:nvSpPr>
        <p:spPr>
          <a:xfrm>
            <a:off x="11564112" y="2584704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3" name="Sun 52">
            <a:extLst>
              <a:ext uri="{FF2B5EF4-FFF2-40B4-BE49-F238E27FC236}">
                <a16:creationId xmlns:a16="http://schemas.microsoft.com/office/drawing/2014/main" id="{7A172442-A110-9448-B500-FDE89F3B2F14}"/>
              </a:ext>
            </a:extLst>
          </p:cNvPr>
          <p:cNvSpPr/>
          <p:nvPr/>
        </p:nvSpPr>
        <p:spPr>
          <a:xfrm>
            <a:off x="10235184" y="2590800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4" name="Sun 53">
            <a:extLst>
              <a:ext uri="{FF2B5EF4-FFF2-40B4-BE49-F238E27FC236}">
                <a16:creationId xmlns:a16="http://schemas.microsoft.com/office/drawing/2014/main" id="{3ED35F75-93AA-664F-967D-03E40AFE61F1}"/>
              </a:ext>
            </a:extLst>
          </p:cNvPr>
          <p:cNvSpPr/>
          <p:nvPr/>
        </p:nvSpPr>
        <p:spPr>
          <a:xfrm>
            <a:off x="11551920" y="3578352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5" name="Sun 54">
            <a:extLst>
              <a:ext uri="{FF2B5EF4-FFF2-40B4-BE49-F238E27FC236}">
                <a16:creationId xmlns:a16="http://schemas.microsoft.com/office/drawing/2014/main" id="{65D9A6DD-CDE9-4A4E-B9E4-42A2B2EECC44}"/>
              </a:ext>
            </a:extLst>
          </p:cNvPr>
          <p:cNvSpPr/>
          <p:nvPr/>
        </p:nvSpPr>
        <p:spPr>
          <a:xfrm>
            <a:off x="10222992" y="3584448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6" name="Sun 55">
            <a:extLst>
              <a:ext uri="{FF2B5EF4-FFF2-40B4-BE49-F238E27FC236}">
                <a16:creationId xmlns:a16="http://schemas.microsoft.com/office/drawing/2014/main" id="{23DCFA11-6A29-D34E-B9B4-BC8F54051096}"/>
              </a:ext>
            </a:extLst>
          </p:cNvPr>
          <p:cNvSpPr/>
          <p:nvPr/>
        </p:nvSpPr>
        <p:spPr>
          <a:xfrm>
            <a:off x="11551920" y="4620768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7" name="Sun 56">
            <a:extLst>
              <a:ext uri="{FF2B5EF4-FFF2-40B4-BE49-F238E27FC236}">
                <a16:creationId xmlns:a16="http://schemas.microsoft.com/office/drawing/2014/main" id="{EEBABD41-CFF0-2C4D-9EF4-B52B18B40A0E}"/>
              </a:ext>
            </a:extLst>
          </p:cNvPr>
          <p:cNvSpPr/>
          <p:nvPr/>
        </p:nvSpPr>
        <p:spPr>
          <a:xfrm>
            <a:off x="10222992" y="4626864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8" name="Sun 57">
            <a:extLst>
              <a:ext uri="{FF2B5EF4-FFF2-40B4-BE49-F238E27FC236}">
                <a16:creationId xmlns:a16="http://schemas.microsoft.com/office/drawing/2014/main" id="{390E1A08-B6C3-2040-A038-AEAA1B78C1AA}"/>
              </a:ext>
            </a:extLst>
          </p:cNvPr>
          <p:cNvSpPr/>
          <p:nvPr/>
        </p:nvSpPr>
        <p:spPr>
          <a:xfrm>
            <a:off x="11539728" y="5614416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9" name="Sun 58">
            <a:extLst>
              <a:ext uri="{FF2B5EF4-FFF2-40B4-BE49-F238E27FC236}">
                <a16:creationId xmlns:a16="http://schemas.microsoft.com/office/drawing/2014/main" id="{F9516A37-FAC4-7F41-9F27-699B4ACDC73C}"/>
              </a:ext>
            </a:extLst>
          </p:cNvPr>
          <p:cNvSpPr/>
          <p:nvPr/>
        </p:nvSpPr>
        <p:spPr>
          <a:xfrm>
            <a:off x="10210800" y="5620512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0" name="Sun 59">
            <a:extLst>
              <a:ext uri="{FF2B5EF4-FFF2-40B4-BE49-F238E27FC236}">
                <a16:creationId xmlns:a16="http://schemas.microsoft.com/office/drawing/2014/main" id="{242C8BDC-6A40-F74B-9B65-B066EE393602}"/>
              </a:ext>
            </a:extLst>
          </p:cNvPr>
          <p:cNvSpPr/>
          <p:nvPr/>
        </p:nvSpPr>
        <p:spPr>
          <a:xfrm>
            <a:off x="11606784" y="6577584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1" name="Sun 60">
            <a:extLst>
              <a:ext uri="{FF2B5EF4-FFF2-40B4-BE49-F238E27FC236}">
                <a16:creationId xmlns:a16="http://schemas.microsoft.com/office/drawing/2014/main" id="{715B6F6E-CBFF-2A4C-96B1-34DADD04AD5A}"/>
              </a:ext>
            </a:extLst>
          </p:cNvPr>
          <p:cNvSpPr/>
          <p:nvPr/>
        </p:nvSpPr>
        <p:spPr>
          <a:xfrm>
            <a:off x="10277856" y="6583680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2" name="Sun 61">
            <a:extLst>
              <a:ext uri="{FF2B5EF4-FFF2-40B4-BE49-F238E27FC236}">
                <a16:creationId xmlns:a16="http://schemas.microsoft.com/office/drawing/2014/main" id="{143B1ECC-1A45-A84D-AC84-BB464DA2846F}"/>
              </a:ext>
            </a:extLst>
          </p:cNvPr>
          <p:cNvSpPr/>
          <p:nvPr/>
        </p:nvSpPr>
        <p:spPr>
          <a:xfrm>
            <a:off x="11594592" y="7571232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3" name="Sun 62">
            <a:extLst>
              <a:ext uri="{FF2B5EF4-FFF2-40B4-BE49-F238E27FC236}">
                <a16:creationId xmlns:a16="http://schemas.microsoft.com/office/drawing/2014/main" id="{0CE70D0A-8DF9-B646-ACF3-972C19B12B77}"/>
              </a:ext>
            </a:extLst>
          </p:cNvPr>
          <p:cNvSpPr/>
          <p:nvPr/>
        </p:nvSpPr>
        <p:spPr>
          <a:xfrm>
            <a:off x="10265664" y="7577328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5843997-8FC8-9443-9862-D69347103F62}"/>
              </a:ext>
            </a:extLst>
          </p:cNvPr>
          <p:cNvSpPr/>
          <p:nvPr/>
        </p:nvSpPr>
        <p:spPr>
          <a:xfrm>
            <a:off x="4759529" y="3739753"/>
            <a:ext cx="3364992" cy="1339374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cut a deco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402B80-1E2E-3843-A3BA-A54DF0435433}"/>
              </a:ext>
            </a:extLst>
          </p:cNvPr>
          <p:cNvCxnSpPr>
            <a:cxnSpLocks/>
          </p:cNvCxnSpPr>
          <p:nvPr/>
        </p:nvCxnSpPr>
        <p:spPr>
          <a:xfrm>
            <a:off x="3493008" y="4443984"/>
            <a:ext cx="1207008" cy="0"/>
          </a:xfrm>
          <a:prstGeom prst="straightConnector1">
            <a:avLst/>
          </a:prstGeom>
          <a:noFill/>
          <a:ln w="73025" cap="flat">
            <a:solidFill>
              <a:srgbClr val="0070C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9D3E35A-539B-A94B-9C32-D314D20EA66E}"/>
              </a:ext>
            </a:extLst>
          </p:cNvPr>
          <p:cNvCxnSpPr>
            <a:cxnSpLocks/>
          </p:cNvCxnSpPr>
          <p:nvPr/>
        </p:nvCxnSpPr>
        <p:spPr>
          <a:xfrm>
            <a:off x="8071104" y="4413504"/>
            <a:ext cx="1207008" cy="0"/>
          </a:xfrm>
          <a:prstGeom prst="straightConnector1">
            <a:avLst/>
          </a:prstGeom>
          <a:noFill/>
          <a:ln w="73025" cap="flat">
            <a:solidFill>
              <a:srgbClr val="0070C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Sun 67">
            <a:extLst>
              <a:ext uri="{FF2B5EF4-FFF2-40B4-BE49-F238E27FC236}">
                <a16:creationId xmlns:a16="http://schemas.microsoft.com/office/drawing/2014/main" id="{4D5619C9-E704-3B4B-8232-47C89AAE3B7D}"/>
              </a:ext>
            </a:extLst>
          </p:cNvPr>
          <p:cNvSpPr/>
          <p:nvPr/>
        </p:nvSpPr>
        <p:spPr>
          <a:xfrm>
            <a:off x="6096000" y="4413504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91308583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rogramming: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would this look in R?</a:t>
            </a:r>
            <a:endParaRPr dirty="0"/>
          </a:p>
        </p:txBody>
      </p:sp>
      <p:sp>
        <p:nvSpPr>
          <p:cNvPr id="392" name="# Iterate over 10 values…"/>
          <p:cNvSpPr txBox="1">
            <a:spLocks noGrp="1"/>
          </p:cNvSpPr>
          <p:nvPr>
            <p:ph type="body" idx="1"/>
          </p:nvPr>
        </p:nvSpPr>
        <p:spPr>
          <a:xfrm>
            <a:off x="571501" y="2222500"/>
            <a:ext cx="4203700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for(</a:t>
            </a:r>
            <a:r>
              <a:rPr dirty="0" err="1"/>
              <a:t>i</a:t>
            </a:r>
            <a:r>
              <a:rPr dirty="0"/>
              <a:t> in</a:t>
            </a:r>
            <a:r>
              <a:rPr lang="en-US" dirty="0"/>
              <a:t>         </a:t>
            </a:r>
            <a:r>
              <a:rPr dirty="0"/>
              <a:t>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  </a:t>
            </a:r>
            <a:r>
              <a:rPr lang="en-US" dirty="0" err="1"/>
              <a:t>cut_deco</a:t>
            </a:r>
            <a:r>
              <a:rPr dirty="0"/>
              <a:t>(</a:t>
            </a:r>
            <a:r>
              <a:rPr dirty="0" err="1"/>
              <a:t>i</a:t>
            </a:r>
            <a:r>
              <a:rPr dirty="0"/>
              <a:t>)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}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1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2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4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5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0B297B-71CB-5D49-8BC3-DB69055A5B33}"/>
              </a:ext>
            </a:extLst>
          </p:cNvPr>
          <p:cNvGrpSpPr/>
          <p:nvPr/>
        </p:nvGrpSpPr>
        <p:grpSpPr>
          <a:xfrm>
            <a:off x="1371745" y="2309805"/>
            <a:ext cx="2393317" cy="307992"/>
            <a:chOff x="1371745" y="2309805"/>
            <a:chExt cx="2393317" cy="3079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5A663B-ACBB-724C-9548-2D23C082F476}"/>
                </a:ext>
              </a:extLst>
            </p:cNvPr>
            <p:cNvSpPr/>
            <p:nvPr/>
          </p:nvSpPr>
          <p:spPr>
            <a:xfrm rot="16200000">
              <a:off x="2159906" y="2367681"/>
              <a:ext cx="278674" cy="221558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2C963-69BE-7E44-BA69-CE0108B72AEC}"/>
                </a:ext>
              </a:extLst>
            </p:cNvPr>
            <p:cNvSpPr/>
            <p:nvPr/>
          </p:nvSpPr>
          <p:spPr>
            <a:xfrm rot="16200000">
              <a:off x="2422610" y="2366229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DFF08-00F3-BD4D-B4DA-F312F54F19A3}"/>
                </a:ext>
              </a:extLst>
            </p:cNvPr>
            <p:cNvSpPr/>
            <p:nvPr/>
          </p:nvSpPr>
          <p:spPr>
            <a:xfrm rot="16200000">
              <a:off x="2683731" y="2366229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CB4E42-3A7A-6F46-831B-D0C5EABBF9C3}"/>
                </a:ext>
              </a:extLst>
            </p:cNvPr>
            <p:cNvSpPr/>
            <p:nvPr/>
          </p:nvSpPr>
          <p:spPr>
            <a:xfrm rot="16200000">
              <a:off x="2946435" y="2364778"/>
              <a:ext cx="278674" cy="22155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E3EEA7-F848-284E-BA0B-5700A0183980}"/>
                </a:ext>
              </a:extLst>
            </p:cNvPr>
            <p:cNvSpPr/>
            <p:nvPr/>
          </p:nvSpPr>
          <p:spPr>
            <a:xfrm rot="16200000">
              <a:off x="3252242" y="2367391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E96211-C74D-D54C-A506-175A13879C06}"/>
                </a:ext>
              </a:extLst>
            </p:cNvPr>
            <p:cNvSpPr/>
            <p:nvPr/>
          </p:nvSpPr>
          <p:spPr>
            <a:xfrm rot="16200000">
              <a:off x="3514946" y="2365939"/>
              <a:ext cx="278674" cy="221558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DF89FE-21DA-5A44-8021-FE87F2E2DA7E}"/>
                </a:ext>
              </a:extLst>
            </p:cNvPr>
            <p:cNvSpPr/>
            <p:nvPr/>
          </p:nvSpPr>
          <p:spPr>
            <a:xfrm rot="16200000">
              <a:off x="1343187" y="2338363"/>
              <a:ext cx="278674" cy="22155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500958A-F924-D942-B6CD-EBD7CA46EE98}"/>
              </a:ext>
            </a:extLst>
          </p:cNvPr>
          <p:cNvSpPr/>
          <p:nvPr/>
        </p:nvSpPr>
        <p:spPr>
          <a:xfrm rot="16200000">
            <a:off x="2684307" y="2783371"/>
            <a:ext cx="278674" cy="2215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BC92F9-A44F-634C-ACBB-AF17BB4D8281}"/>
              </a:ext>
            </a:extLst>
          </p:cNvPr>
          <p:cNvSpPr/>
          <p:nvPr/>
        </p:nvSpPr>
        <p:spPr>
          <a:xfrm rot="16200000">
            <a:off x="1232003" y="4114706"/>
            <a:ext cx="423156" cy="308551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98B233-D773-1544-8FCC-DDE3B545DFFB}"/>
              </a:ext>
            </a:extLst>
          </p:cNvPr>
          <p:cNvSpPr/>
          <p:nvPr/>
        </p:nvSpPr>
        <p:spPr>
          <a:xfrm rot="16200000">
            <a:off x="1232095" y="4569702"/>
            <a:ext cx="423156" cy="308551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F9C868-05F7-AE48-BCED-28A8F34B1C51}"/>
              </a:ext>
            </a:extLst>
          </p:cNvPr>
          <p:cNvSpPr/>
          <p:nvPr/>
        </p:nvSpPr>
        <p:spPr>
          <a:xfrm rot="16200000">
            <a:off x="1229224" y="5008614"/>
            <a:ext cx="423156" cy="308551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1DCD34-479D-CE43-8653-DFB8226AA8BC}"/>
              </a:ext>
            </a:extLst>
          </p:cNvPr>
          <p:cNvSpPr/>
          <p:nvPr/>
        </p:nvSpPr>
        <p:spPr>
          <a:xfrm rot="16200000">
            <a:off x="1228895" y="5450910"/>
            <a:ext cx="423156" cy="3085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F860C1-AE92-0B41-B6D5-DD78E79E2880}"/>
              </a:ext>
            </a:extLst>
          </p:cNvPr>
          <p:cNvSpPr/>
          <p:nvPr/>
        </p:nvSpPr>
        <p:spPr>
          <a:xfrm rot="16200000">
            <a:off x="1230160" y="6337706"/>
            <a:ext cx="423156" cy="308551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DDAB76-C819-D243-A7CE-3DC7A3548236}"/>
              </a:ext>
            </a:extLst>
          </p:cNvPr>
          <p:cNvSpPr/>
          <p:nvPr/>
        </p:nvSpPr>
        <p:spPr>
          <a:xfrm rot="16200000">
            <a:off x="1224984" y="5893206"/>
            <a:ext cx="423156" cy="308551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3" name="Sun 32">
            <a:extLst>
              <a:ext uri="{FF2B5EF4-FFF2-40B4-BE49-F238E27FC236}">
                <a16:creationId xmlns:a16="http://schemas.microsoft.com/office/drawing/2014/main" id="{1F002322-9147-2148-BEB5-E3DEF2B26C55}"/>
              </a:ext>
            </a:extLst>
          </p:cNvPr>
          <p:cNvSpPr/>
          <p:nvPr/>
        </p:nvSpPr>
        <p:spPr>
          <a:xfrm rot="16200000">
            <a:off x="1348811" y="4165397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Sun 34">
            <a:extLst>
              <a:ext uri="{FF2B5EF4-FFF2-40B4-BE49-F238E27FC236}">
                <a16:creationId xmlns:a16="http://schemas.microsoft.com/office/drawing/2014/main" id="{C467A949-CFBA-364A-AB29-66F026D447E7}"/>
              </a:ext>
            </a:extLst>
          </p:cNvPr>
          <p:cNvSpPr/>
          <p:nvPr/>
        </p:nvSpPr>
        <p:spPr>
          <a:xfrm rot="16200000">
            <a:off x="1342292" y="4627005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7" name="Sun 36">
            <a:extLst>
              <a:ext uri="{FF2B5EF4-FFF2-40B4-BE49-F238E27FC236}">
                <a16:creationId xmlns:a16="http://schemas.microsoft.com/office/drawing/2014/main" id="{ED970C59-58A0-5E48-8212-F7A20BF95C2D}"/>
              </a:ext>
            </a:extLst>
          </p:cNvPr>
          <p:cNvSpPr/>
          <p:nvPr/>
        </p:nvSpPr>
        <p:spPr>
          <a:xfrm rot="16200000">
            <a:off x="1352645" y="5065917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9" name="Sun 38">
            <a:extLst>
              <a:ext uri="{FF2B5EF4-FFF2-40B4-BE49-F238E27FC236}">
                <a16:creationId xmlns:a16="http://schemas.microsoft.com/office/drawing/2014/main" id="{3FA78FBA-C701-294E-A1CA-0F67CEE0C821}"/>
              </a:ext>
            </a:extLst>
          </p:cNvPr>
          <p:cNvSpPr/>
          <p:nvPr/>
        </p:nvSpPr>
        <p:spPr>
          <a:xfrm rot="16200000">
            <a:off x="1345704" y="5514825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0" name="Sun 39">
            <a:extLst>
              <a:ext uri="{FF2B5EF4-FFF2-40B4-BE49-F238E27FC236}">
                <a16:creationId xmlns:a16="http://schemas.microsoft.com/office/drawing/2014/main" id="{C47D3B56-0190-2247-9499-9A20ED55B050}"/>
              </a:ext>
            </a:extLst>
          </p:cNvPr>
          <p:cNvSpPr/>
          <p:nvPr/>
        </p:nvSpPr>
        <p:spPr>
          <a:xfrm rot="16200000">
            <a:off x="1346969" y="6408232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2" name="Sun 41">
            <a:extLst>
              <a:ext uri="{FF2B5EF4-FFF2-40B4-BE49-F238E27FC236}">
                <a16:creationId xmlns:a16="http://schemas.microsoft.com/office/drawing/2014/main" id="{6DAFD461-5F09-2847-BBED-0E91CA4FA6C1}"/>
              </a:ext>
            </a:extLst>
          </p:cNvPr>
          <p:cNvSpPr/>
          <p:nvPr/>
        </p:nvSpPr>
        <p:spPr>
          <a:xfrm rot="16200000">
            <a:off x="1339589" y="5939489"/>
            <a:ext cx="202762" cy="20276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0" name="# Iterate over 10 values…">
            <a:extLst>
              <a:ext uri="{FF2B5EF4-FFF2-40B4-BE49-F238E27FC236}">
                <a16:creationId xmlns:a16="http://schemas.microsoft.com/office/drawing/2014/main" id="{549F58C1-6DA3-684E-963C-52BFAF916E86}"/>
              </a:ext>
            </a:extLst>
          </p:cNvPr>
          <p:cNvSpPr txBox="1">
            <a:spLocks/>
          </p:cNvSpPr>
          <p:nvPr/>
        </p:nvSpPr>
        <p:spPr>
          <a:xfrm>
            <a:off x="7310967" y="2311668"/>
            <a:ext cx="4203700" cy="744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for(</a:t>
            </a:r>
            <a:r>
              <a:rPr lang="en-US" sz="2500" dirty="0" err="1">
                <a:solidFill>
                  <a:srgbClr val="0433FF"/>
                </a:solidFill>
              </a:rPr>
              <a:t>i</a:t>
            </a:r>
            <a:r>
              <a:rPr lang="en-US" sz="2500" dirty="0">
                <a:solidFill>
                  <a:srgbClr val="0433FF"/>
                </a:solidFill>
              </a:rPr>
              <a:t> in 1:6){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print(</a:t>
            </a:r>
            <a:r>
              <a:rPr lang="en-US" sz="2500" dirty="0" err="1">
                <a:solidFill>
                  <a:srgbClr val="0433FF"/>
                </a:solidFill>
              </a:rPr>
              <a:t>i</a:t>
            </a:r>
            <a:r>
              <a:rPr lang="en-US" sz="2500" dirty="0">
                <a:solidFill>
                  <a:srgbClr val="0433FF"/>
                </a:solidFill>
              </a:rPr>
              <a:t>)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}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sz="2500" dirty="0">
              <a:solidFill>
                <a:srgbClr val="0433FF"/>
              </a:solidFill>
            </a:endParaRP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1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2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3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4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5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6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sz="2500" dirty="0">
              <a:solidFill>
                <a:srgbClr val="0433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7FCA57-DA8D-A14B-8E50-A26042262EE2}"/>
              </a:ext>
            </a:extLst>
          </p:cNvPr>
          <p:cNvCxnSpPr>
            <a:cxnSpLocks/>
          </p:cNvCxnSpPr>
          <p:nvPr/>
        </p:nvCxnSpPr>
        <p:spPr>
          <a:xfrm>
            <a:off x="6756400" y="2218265"/>
            <a:ext cx="0" cy="4775202"/>
          </a:xfrm>
          <a:prstGeom prst="line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977988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uiExpand="1" build="p" bldLvl="5" animBg="1" advAuto="0"/>
      <p:bldP spid="18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0" grpId="0" animBg="1"/>
      <p:bldP spid="42" grpId="0" animBg="1"/>
      <p:bldP spid="50" grpId="0" uiExpand="1" build="p" bldLvl="5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499"/>
            <a:ext cx="11861800" cy="81237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a vector with all the column names in </a:t>
            </a:r>
            <a:r>
              <a:rPr lang="en-US" dirty="0">
                <a:latin typeface="Courier" pitchFamily="2" charset="0"/>
              </a:rPr>
              <a:t>iris</a:t>
            </a:r>
            <a:r>
              <a:rPr lang="en-US" dirty="0"/>
              <a:t>.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i="1" dirty="0"/>
              <a:t>Hint: use the function </a:t>
            </a:r>
            <a:r>
              <a:rPr lang="en-US" dirty="0" err="1">
                <a:latin typeface="Courier" pitchFamily="2" charset="0"/>
              </a:rPr>
              <a:t>colnames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/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 err="1">
                <a:solidFill>
                  <a:srgbClr val="0433FF"/>
                </a:solidFill>
                <a:latin typeface="Courier" pitchFamily="2" charset="0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</a:rPr>
              <a:t> &lt;- 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</a:endParaRPr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a for-loop that iterates over all the column names in </a:t>
            </a:r>
            <a:r>
              <a:rPr lang="en-US" dirty="0">
                <a:latin typeface="Courier" pitchFamily="2" charset="0"/>
              </a:rPr>
              <a:t>iris</a:t>
            </a:r>
            <a:r>
              <a:rPr lang="en-US" dirty="0"/>
              <a:t>, and prints these column names.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for(...){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/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Elaborate on this for-loop: select the corresponding column in</a:t>
            </a:r>
            <a:r>
              <a:rPr lang="en-US" dirty="0">
                <a:latin typeface="Courier" pitchFamily="2" charset="0"/>
              </a:rPr>
              <a:t> iris</a:t>
            </a:r>
            <a:r>
              <a:rPr lang="en-US" dirty="0"/>
              <a:t>, and print the mean</a:t>
            </a:r>
            <a:r>
              <a:rPr lang="en-US" sz="2600" dirty="0">
                <a:sym typeface="Helvetica Neue Light"/>
              </a:rPr>
              <a:t>. </a:t>
            </a:r>
            <a:r>
              <a:rPr lang="en-US" sz="2600" i="1" dirty="0">
                <a:sym typeface="Helvetica Neue Light"/>
              </a:rPr>
              <a:t>Hint: yes, </a:t>
            </a:r>
            <a:r>
              <a:rPr lang="en-US" sz="2600" b="1" i="1" dirty="0">
                <a:sym typeface="Helvetica Neue Light"/>
              </a:rPr>
              <a:t>you should get a warning</a:t>
            </a:r>
            <a:r>
              <a:rPr lang="en-US" sz="2600" i="1" dirty="0">
                <a:sym typeface="Helvetica Neue Light"/>
              </a:rPr>
              <a:t>! Do you understand why?</a:t>
            </a:r>
            <a:endParaRPr lang="en-US" dirty="0"/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for(...){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  <a:endParaRPr lang="en-US" sz="2400" dirty="0"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568249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499"/>
            <a:ext cx="11861800" cy="81237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a vector with all the column names in </a:t>
            </a:r>
            <a:r>
              <a:rPr lang="en-US" dirty="0">
                <a:latin typeface="Courier" pitchFamily="2" charset="0"/>
              </a:rPr>
              <a:t>iris</a:t>
            </a:r>
            <a:r>
              <a:rPr lang="en-US" dirty="0"/>
              <a:t>.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i="1" dirty="0"/>
              <a:t>Hint: use the function</a:t>
            </a:r>
            <a:r>
              <a:rPr lang="en-US" dirty="0"/>
              <a:t> </a:t>
            </a:r>
            <a:r>
              <a:rPr lang="en-US" dirty="0" err="1">
                <a:latin typeface="Courier" pitchFamily="2" charset="0"/>
              </a:rPr>
              <a:t>colnames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/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 err="1">
                <a:solidFill>
                  <a:srgbClr val="0433FF"/>
                </a:solidFill>
                <a:latin typeface="Courier" pitchFamily="2" charset="0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</a:rPr>
              <a:t> &lt;- 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</a:rPr>
              <a:t>colnames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</a:rPr>
              <a:t>(iris)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</a:endParaRPr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Make a for-loop that iterates over all the column names in </a:t>
            </a:r>
            <a:r>
              <a:rPr lang="en-US" dirty="0">
                <a:latin typeface="Courier" pitchFamily="2" charset="0"/>
              </a:rPr>
              <a:t>iris</a:t>
            </a:r>
            <a:r>
              <a:rPr lang="en-US" dirty="0"/>
              <a:t>, and prints these column names.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in 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print(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/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Elaborate on this for-loop: select the corresponding column in</a:t>
            </a:r>
            <a:r>
              <a:rPr lang="en-US" dirty="0">
                <a:latin typeface="Courier" pitchFamily="2" charset="0"/>
              </a:rPr>
              <a:t> iris</a:t>
            </a:r>
            <a:r>
              <a:rPr lang="en-US" dirty="0"/>
              <a:t>, and print the mean. </a:t>
            </a:r>
            <a:r>
              <a:rPr lang="en-US" i="1" dirty="0"/>
              <a:t>Hint: yes, </a:t>
            </a:r>
            <a:r>
              <a:rPr lang="en-US" b="1" i="1" dirty="0"/>
              <a:t>you should get a warning</a:t>
            </a:r>
            <a:r>
              <a:rPr lang="en-US" i="1" dirty="0"/>
              <a:t>! Do you understand why?</a:t>
            </a:r>
            <a:endParaRPr lang="en-US" dirty="0"/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in 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c &lt;- iris[,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]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stat &lt;- mean(c)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print(stat)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  <a:endParaRPr lang="en-US" sz="2400" dirty="0"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668703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rogramming: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What’s wrong? And how do we fix it?</a:t>
            </a:r>
            <a:endParaRPr dirty="0"/>
          </a:p>
        </p:txBody>
      </p:sp>
      <p:sp>
        <p:nvSpPr>
          <p:cNvPr id="392" name="# Iterate over 10 values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>
                <a:solidFill>
                  <a:srgbClr val="0433FF"/>
                </a:solidFill>
              </a:rPr>
              <a:t>for(</a:t>
            </a:r>
            <a:r>
              <a:rPr lang="en-US" dirty="0" err="1">
                <a:solidFill>
                  <a:srgbClr val="0433FF"/>
                </a:solidFill>
              </a:rPr>
              <a:t>i</a:t>
            </a:r>
            <a:r>
              <a:rPr lang="en-US" dirty="0">
                <a:solidFill>
                  <a:srgbClr val="0433FF"/>
                </a:solidFill>
              </a:rPr>
              <a:t> in </a:t>
            </a:r>
            <a:r>
              <a:rPr lang="en-US" dirty="0" err="1">
                <a:solidFill>
                  <a:srgbClr val="0433FF"/>
                </a:solidFill>
              </a:rPr>
              <a:t>iriscols</a:t>
            </a:r>
            <a:r>
              <a:rPr lang="en-US" dirty="0">
                <a:solidFill>
                  <a:srgbClr val="0433FF"/>
                </a:solidFill>
              </a:rPr>
              <a:t>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/>
              <a:t>  # select the appropriate column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/>
              <a:t>  </a:t>
            </a:r>
            <a:r>
              <a:rPr lang="en-US" dirty="0">
                <a:solidFill>
                  <a:srgbClr val="0433FF"/>
                </a:solidFill>
              </a:rPr>
              <a:t>c &lt;- iris[,</a:t>
            </a:r>
            <a:r>
              <a:rPr lang="en-US" dirty="0" err="1">
                <a:solidFill>
                  <a:srgbClr val="0433FF"/>
                </a:solidFill>
              </a:rPr>
              <a:t>i</a:t>
            </a:r>
            <a:r>
              <a:rPr lang="en-US" dirty="0">
                <a:solidFill>
                  <a:srgbClr val="0433FF"/>
                </a:solidFill>
              </a:rPr>
              <a:t>]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/>
              <a:t>  # calculate the mean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/>
              <a:t>  </a:t>
            </a:r>
            <a:r>
              <a:rPr lang="en-US" dirty="0">
                <a:solidFill>
                  <a:srgbClr val="0433FF"/>
                </a:solidFill>
              </a:rPr>
              <a:t>stats &lt;- mean(c)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/>
              <a:t>  # print the mean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>
                <a:solidFill>
                  <a:srgbClr val="0433FF"/>
                </a:solidFill>
              </a:rPr>
              <a:t>  print(stats)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rPr lang="en-US" dirty="0">
                <a:solidFill>
                  <a:srgbClr val="0433FF"/>
                </a:solidFill>
              </a:rPr>
              <a:t>}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 dirty="0">
              <a:solidFill>
                <a:srgbClr val="0433FF"/>
              </a:solidFill>
            </a:endParaRP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5.843333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3.057333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3.758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1.199333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[1] NA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rgbClr val="C00000"/>
                </a:solidFill>
              </a:rPr>
              <a:t>Warning message: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>
                <a:solidFill>
                  <a:srgbClr val="C00000"/>
                </a:solidFill>
              </a:rPr>
              <a:t>In </a:t>
            </a:r>
            <a:r>
              <a:rPr lang="en-US" dirty="0" err="1">
                <a:solidFill>
                  <a:srgbClr val="C00000"/>
                </a:solidFill>
              </a:rPr>
              <a:t>mean.default</a:t>
            </a:r>
            <a:r>
              <a:rPr lang="en-US" dirty="0">
                <a:solidFill>
                  <a:srgbClr val="C00000"/>
                </a:solidFill>
              </a:rPr>
              <a:t>(c) : argument is not numeric or logical: returning NA</a:t>
            </a:r>
            <a:endParaRPr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e will work in RStud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will work in RStudio</a:t>
            </a:r>
          </a:p>
        </p:txBody>
      </p:sp>
      <p:sp>
        <p:nvSpPr>
          <p:cNvPr id="155" name="Integrated Development Environment for R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587367" cy="6667500"/>
          </a:xfrm>
          <a:prstGeom prst="rect">
            <a:avLst/>
          </a:prstGeom>
        </p:spPr>
        <p:txBody>
          <a:bodyPr/>
          <a:lstStyle/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Integrated Development Environment for R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Founded by JJ Allaire, available since 2010</a:t>
            </a:r>
          </a:p>
          <a:p>
            <a:pPr marL="330200" indent="-330200">
              <a:spcBef>
                <a:spcPts val="3000"/>
              </a:spcBef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t>Bloody useful! Let’s take a look: please open RStudio!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347" y="134450"/>
            <a:ext cx="4503930" cy="158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build="p" bldLvl="5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3273F2-A080-6C44-B6B5-1048982F7FE4}"/>
              </a:ext>
            </a:extLst>
          </p:cNvPr>
          <p:cNvCxnSpPr>
            <a:cxnSpLocks/>
          </p:cNvCxnSpPr>
          <p:nvPr/>
        </p:nvCxnSpPr>
        <p:spPr>
          <a:xfrm flipV="1">
            <a:off x="4284133" y="5096933"/>
            <a:ext cx="0" cy="1920240"/>
          </a:xfrm>
          <a:prstGeom prst="straightConnector1">
            <a:avLst/>
          </a:prstGeom>
          <a:noFill/>
          <a:ln w="73025" cap="flat">
            <a:solidFill>
              <a:schemeClr val="accent3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65907A4-6E04-4544-B204-A127F9F6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exercise: the selectivity of an if-statement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911FCF-14EC-C24C-8C35-4DF37745C406}"/>
              </a:ext>
            </a:extLst>
          </p:cNvPr>
          <p:cNvSpPr txBox="1"/>
          <p:nvPr/>
        </p:nvSpPr>
        <p:spPr>
          <a:xfrm>
            <a:off x="3212398" y="2259826"/>
            <a:ext cx="371576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for every card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in this collection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E3FC3-F775-D549-A8D0-07E40ED0AD7F}"/>
              </a:ext>
            </a:extLst>
          </p:cNvPr>
          <p:cNvSpPr/>
          <p:nvPr/>
        </p:nvSpPr>
        <p:spPr>
          <a:xfrm>
            <a:off x="1901952" y="2395728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698DBE-59CD-C840-BA4C-F033EC0FFF20}"/>
              </a:ext>
            </a:extLst>
          </p:cNvPr>
          <p:cNvSpPr/>
          <p:nvPr/>
        </p:nvSpPr>
        <p:spPr>
          <a:xfrm>
            <a:off x="1908048" y="340766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495DB4-0BF5-6641-8B94-0C2938201891}"/>
              </a:ext>
            </a:extLst>
          </p:cNvPr>
          <p:cNvSpPr/>
          <p:nvPr/>
        </p:nvSpPr>
        <p:spPr>
          <a:xfrm>
            <a:off x="1908048" y="441350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2D5173-A143-8D48-BDB3-D341CDD2C49D}"/>
              </a:ext>
            </a:extLst>
          </p:cNvPr>
          <p:cNvSpPr/>
          <p:nvPr/>
        </p:nvSpPr>
        <p:spPr>
          <a:xfrm>
            <a:off x="1914144" y="542544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A810A8-099F-FF45-BD99-D4C6C778D0D2}"/>
              </a:ext>
            </a:extLst>
          </p:cNvPr>
          <p:cNvSpPr/>
          <p:nvPr/>
        </p:nvSpPr>
        <p:spPr>
          <a:xfrm>
            <a:off x="591312" y="240182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D80A3F-16B3-0D43-B9A5-A9CC8C62A2A6}"/>
              </a:ext>
            </a:extLst>
          </p:cNvPr>
          <p:cNvSpPr/>
          <p:nvPr/>
        </p:nvSpPr>
        <p:spPr>
          <a:xfrm>
            <a:off x="597408" y="341376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7909C9-E0A6-1D40-B095-EFB26E1A0C9B}"/>
              </a:ext>
            </a:extLst>
          </p:cNvPr>
          <p:cNvSpPr/>
          <p:nvPr/>
        </p:nvSpPr>
        <p:spPr>
          <a:xfrm>
            <a:off x="597408" y="4419600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10CD35-2F36-DE4A-8888-3D3ACC92A21A}"/>
              </a:ext>
            </a:extLst>
          </p:cNvPr>
          <p:cNvSpPr/>
          <p:nvPr/>
        </p:nvSpPr>
        <p:spPr>
          <a:xfrm>
            <a:off x="603504" y="5431536"/>
            <a:ext cx="1170432" cy="853440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11ADE7-E1A0-3F43-AB22-044C52B76C47}"/>
              </a:ext>
            </a:extLst>
          </p:cNvPr>
          <p:cNvSpPr/>
          <p:nvPr/>
        </p:nvSpPr>
        <p:spPr>
          <a:xfrm>
            <a:off x="1914144" y="6394704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D41835-ABF0-414F-A58B-2876471C11CF}"/>
              </a:ext>
            </a:extLst>
          </p:cNvPr>
          <p:cNvSpPr/>
          <p:nvPr/>
        </p:nvSpPr>
        <p:spPr>
          <a:xfrm>
            <a:off x="1920240" y="7406640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2669B4-F50D-7340-B76F-AB2DCED002CF}"/>
              </a:ext>
            </a:extLst>
          </p:cNvPr>
          <p:cNvSpPr/>
          <p:nvPr/>
        </p:nvSpPr>
        <p:spPr>
          <a:xfrm>
            <a:off x="603504" y="6400800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CB8A7F-4BB7-A04B-A32D-519C1177DB13}"/>
              </a:ext>
            </a:extLst>
          </p:cNvPr>
          <p:cNvSpPr/>
          <p:nvPr/>
        </p:nvSpPr>
        <p:spPr>
          <a:xfrm>
            <a:off x="609600" y="7412736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8DF7D3-F5FD-7249-8181-DBFC78D46894}"/>
              </a:ext>
            </a:extLst>
          </p:cNvPr>
          <p:cNvSpPr/>
          <p:nvPr/>
        </p:nvSpPr>
        <p:spPr>
          <a:xfrm>
            <a:off x="11253216" y="2420112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996DFE-7FBF-E042-8AAB-B5C3769E7543}"/>
              </a:ext>
            </a:extLst>
          </p:cNvPr>
          <p:cNvSpPr/>
          <p:nvPr/>
        </p:nvSpPr>
        <p:spPr>
          <a:xfrm>
            <a:off x="11259312" y="343204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68A804-37D1-D24D-9EDD-2CF82AF29E2E}"/>
              </a:ext>
            </a:extLst>
          </p:cNvPr>
          <p:cNvSpPr/>
          <p:nvPr/>
        </p:nvSpPr>
        <p:spPr>
          <a:xfrm>
            <a:off x="11259312" y="443788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CF59CE-360C-7544-8173-6E0C13501751}"/>
              </a:ext>
            </a:extLst>
          </p:cNvPr>
          <p:cNvSpPr/>
          <p:nvPr/>
        </p:nvSpPr>
        <p:spPr>
          <a:xfrm>
            <a:off x="11265408" y="5449824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5C333E-F82A-C94D-85A3-CF185EB65721}"/>
              </a:ext>
            </a:extLst>
          </p:cNvPr>
          <p:cNvSpPr/>
          <p:nvPr/>
        </p:nvSpPr>
        <p:spPr>
          <a:xfrm>
            <a:off x="9942576" y="2426208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8DB81B-BF0D-EB45-9697-6E03F5A0EBB2}"/>
              </a:ext>
            </a:extLst>
          </p:cNvPr>
          <p:cNvSpPr/>
          <p:nvPr/>
        </p:nvSpPr>
        <p:spPr>
          <a:xfrm>
            <a:off x="9948672" y="3438144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AEFD7A-4A88-4542-AF30-D66C83AA18AF}"/>
              </a:ext>
            </a:extLst>
          </p:cNvPr>
          <p:cNvSpPr/>
          <p:nvPr/>
        </p:nvSpPr>
        <p:spPr>
          <a:xfrm>
            <a:off x="9948672" y="444398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6EDCF0-3F59-DF4C-86E9-A815755FD288}"/>
              </a:ext>
            </a:extLst>
          </p:cNvPr>
          <p:cNvSpPr/>
          <p:nvPr/>
        </p:nvSpPr>
        <p:spPr>
          <a:xfrm>
            <a:off x="9954768" y="5455920"/>
            <a:ext cx="1170432" cy="853440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58AF73-3CCE-984E-889F-13B69A35E0B5}"/>
              </a:ext>
            </a:extLst>
          </p:cNvPr>
          <p:cNvSpPr/>
          <p:nvPr/>
        </p:nvSpPr>
        <p:spPr>
          <a:xfrm>
            <a:off x="11265408" y="6419088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28E7BB-71B2-B844-98C1-79410006BD44}"/>
              </a:ext>
            </a:extLst>
          </p:cNvPr>
          <p:cNvSpPr/>
          <p:nvPr/>
        </p:nvSpPr>
        <p:spPr>
          <a:xfrm>
            <a:off x="11271504" y="7431024"/>
            <a:ext cx="1170432" cy="85344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C8243D-9B7E-5248-8C73-8ABD6D0748D1}"/>
              </a:ext>
            </a:extLst>
          </p:cNvPr>
          <p:cNvSpPr/>
          <p:nvPr/>
        </p:nvSpPr>
        <p:spPr>
          <a:xfrm>
            <a:off x="9954768" y="6425184"/>
            <a:ext cx="1170432" cy="85344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23A814-92B6-FA48-AEB2-678E2EC6F229}"/>
              </a:ext>
            </a:extLst>
          </p:cNvPr>
          <p:cNvSpPr/>
          <p:nvPr/>
        </p:nvSpPr>
        <p:spPr>
          <a:xfrm>
            <a:off x="9960864" y="7437120"/>
            <a:ext cx="1170432" cy="853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3" name="Sun 52">
            <a:extLst>
              <a:ext uri="{FF2B5EF4-FFF2-40B4-BE49-F238E27FC236}">
                <a16:creationId xmlns:a16="http://schemas.microsoft.com/office/drawing/2014/main" id="{7A172442-A110-9448-B500-FDE89F3B2F14}"/>
              </a:ext>
            </a:extLst>
          </p:cNvPr>
          <p:cNvSpPr/>
          <p:nvPr/>
        </p:nvSpPr>
        <p:spPr>
          <a:xfrm>
            <a:off x="10235184" y="2590800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4" name="Sun 53">
            <a:extLst>
              <a:ext uri="{FF2B5EF4-FFF2-40B4-BE49-F238E27FC236}">
                <a16:creationId xmlns:a16="http://schemas.microsoft.com/office/drawing/2014/main" id="{3ED35F75-93AA-664F-967D-03E40AFE61F1}"/>
              </a:ext>
            </a:extLst>
          </p:cNvPr>
          <p:cNvSpPr/>
          <p:nvPr/>
        </p:nvSpPr>
        <p:spPr>
          <a:xfrm>
            <a:off x="11551920" y="3578352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6" name="Sun 55">
            <a:extLst>
              <a:ext uri="{FF2B5EF4-FFF2-40B4-BE49-F238E27FC236}">
                <a16:creationId xmlns:a16="http://schemas.microsoft.com/office/drawing/2014/main" id="{23DCFA11-6A29-D34E-B9B4-BC8F54051096}"/>
              </a:ext>
            </a:extLst>
          </p:cNvPr>
          <p:cNvSpPr/>
          <p:nvPr/>
        </p:nvSpPr>
        <p:spPr>
          <a:xfrm>
            <a:off x="11551920" y="4620768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7" name="Sun 56">
            <a:extLst>
              <a:ext uri="{FF2B5EF4-FFF2-40B4-BE49-F238E27FC236}">
                <a16:creationId xmlns:a16="http://schemas.microsoft.com/office/drawing/2014/main" id="{EEBABD41-CFF0-2C4D-9EF4-B52B18B40A0E}"/>
              </a:ext>
            </a:extLst>
          </p:cNvPr>
          <p:cNvSpPr/>
          <p:nvPr/>
        </p:nvSpPr>
        <p:spPr>
          <a:xfrm>
            <a:off x="10222992" y="4626864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1" name="Sun 60">
            <a:extLst>
              <a:ext uri="{FF2B5EF4-FFF2-40B4-BE49-F238E27FC236}">
                <a16:creationId xmlns:a16="http://schemas.microsoft.com/office/drawing/2014/main" id="{715B6F6E-CBFF-2A4C-96B1-34DADD04AD5A}"/>
              </a:ext>
            </a:extLst>
          </p:cNvPr>
          <p:cNvSpPr/>
          <p:nvPr/>
        </p:nvSpPr>
        <p:spPr>
          <a:xfrm>
            <a:off x="10277856" y="6583680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5843997-8FC8-9443-9862-D69347103F62}"/>
              </a:ext>
            </a:extLst>
          </p:cNvPr>
          <p:cNvSpPr/>
          <p:nvPr/>
        </p:nvSpPr>
        <p:spPr>
          <a:xfrm>
            <a:off x="6688673" y="4349629"/>
            <a:ext cx="2045446" cy="1237218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cut a deco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0402B80-1E2E-3843-A3BA-A54DF0435433}"/>
              </a:ext>
            </a:extLst>
          </p:cNvPr>
          <p:cNvCxnSpPr>
            <a:cxnSpLocks/>
          </p:cNvCxnSpPr>
          <p:nvPr/>
        </p:nvCxnSpPr>
        <p:spPr>
          <a:xfrm>
            <a:off x="4216406" y="3403601"/>
            <a:ext cx="0" cy="904917"/>
          </a:xfrm>
          <a:prstGeom prst="straightConnector1">
            <a:avLst/>
          </a:prstGeom>
          <a:noFill/>
          <a:ln w="28575" cap="flat">
            <a:solidFill>
              <a:schemeClr val="tx1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9D3E35A-539B-A94B-9C32-D314D20EA66E}"/>
              </a:ext>
            </a:extLst>
          </p:cNvPr>
          <p:cNvCxnSpPr>
            <a:cxnSpLocks/>
          </p:cNvCxnSpPr>
          <p:nvPr/>
        </p:nvCxnSpPr>
        <p:spPr>
          <a:xfrm>
            <a:off x="8223501" y="4972302"/>
            <a:ext cx="1207008" cy="0"/>
          </a:xfrm>
          <a:prstGeom prst="straightConnector1">
            <a:avLst/>
          </a:prstGeom>
          <a:noFill/>
          <a:ln w="73025" cap="flat">
            <a:solidFill>
              <a:srgbClr val="0070C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Sun 67">
            <a:extLst>
              <a:ext uri="{FF2B5EF4-FFF2-40B4-BE49-F238E27FC236}">
                <a16:creationId xmlns:a16="http://schemas.microsoft.com/office/drawing/2014/main" id="{4D5619C9-E704-3B4B-8232-47C89AAE3B7D}"/>
              </a:ext>
            </a:extLst>
          </p:cNvPr>
          <p:cNvSpPr/>
          <p:nvPr/>
        </p:nvSpPr>
        <p:spPr>
          <a:xfrm>
            <a:off x="7467601" y="4938435"/>
            <a:ext cx="560832" cy="560832"/>
          </a:xfrm>
          <a:prstGeom prst="su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638A666-17B0-2943-A76D-57FBD793F084}"/>
              </a:ext>
            </a:extLst>
          </p:cNvPr>
          <p:cNvCxnSpPr>
            <a:cxnSpLocks/>
          </p:cNvCxnSpPr>
          <p:nvPr/>
        </p:nvCxnSpPr>
        <p:spPr>
          <a:xfrm flipV="1">
            <a:off x="5203279" y="4968238"/>
            <a:ext cx="1265262" cy="17610"/>
          </a:xfrm>
          <a:prstGeom prst="straightConnector1">
            <a:avLst/>
          </a:prstGeom>
          <a:noFill/>
          <a:ln w="73025" cap="flat">
            <a:solidFill>
              <a:schemeClr val="accent3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53C37A4-EE1E-CA4C-BCEC-88745DC922E2}"/>
              </a:ext>
            </a:extLst>
          </p:cNvPr>
          <p:cNvSpPr/>
          <p:nvPr/>
        </p:nvSpPr>
        <p:spPr>
          <a:xfrm>
            <a:off x="3318936" y="4383773"/>
            <a:ext cx="1913471" cy="113506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is it yellow?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1F3557-6DA5-EC4A-B9CA-A85BE286A8FA}"/>
              </a:ext>
            </a:extLst>
          </p:cNvPr>
          <p:cNvSpPr txBox="1"/>
          <p:nvPr/>
        </p:nvSpPr>
        <p:spPr>
          <a:xfrm>
            <a:off x="5413732" y="4394859"/>
            <a:ext cx="66524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yes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2484826-B42D-D24E-9F2E-895641B5B60E}"/>
              </a:ext>
            </a:extLst>
          </p:cNvPr>
          <p:cNvSpPr/>
          <p:nvPr/>
        </p:nvSpPr>
        <p:spPr>
          <a:xfrm>
            <a:off x="6722540" y="6296963"/>
            <a:ext cx="2045446" cy="1237218"/>
          </a:xfrm>
          <a:prstGeom prst="roundRect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stamp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959FBDA-57BC-2240-AE05-61735BD45F52}"/>
              </a:ext>
            </a:extLst>
          </p:cNvPr>
          <p:cNvCxnSpPr>
            <a:cxnSpLocks/>
          </p:cNvCxnSpPr>
          <p:nvPr/>
        </p:nvCxnSpPr>
        <p:spPr>
          <a:xfrm>
            <a:off x="8257368" y="6919636"/>
            <a:ext cx="1207008" cy="0"/>
          </a:xfrm>
          <a:prstGeom prst="straightConnector1">
            <a:avLst/>
          </a:prstGeom>
          <a:noFill/>
          <a:ln w="73025" cap="flat">
            <a:solidFill>
              <a:srgbClr val="7030A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7786490-FE0C-0D41-871C-ED4098B1A209}"/>
              </a:ext>
            </a:extLst>
          </p:cNvPr>
          <p:cNvCxnSpPr>
            <a:cxnSpLocks/>
          </p:cNvCxnSpPr>
          <p:nvPr/>
        </p:nvCxnSpPr>
        <p:spPr>
          <a:xfrm>
            <a:off x="4267200" y="7017172"/>
            <a:ext cx="2336807" cy="0"/>
          </a:xfrm>
          <a:prstGeom prst="straightConnector1">
            <a:avLst/>
          </a:prstGeom>
          <a:noFill/>
          <a:ln w="73025" cap="flat">
            <a:solidFill>
              <a:schemeClr val="accent3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5EE9191-63C1-4948-88D5-24552D24AC7C}"/>
              </a:ext>
            </a:extLst>
          </p:cNvPr>
          <p:cNvSpPr txBox="1"/>
          <p:nvPr/>
        </p:nvSpPr>
        <p:spPr>
          <a:xfrm>
            <a:off x="4329999" y="5783391"/>
            <a:ext cx="52257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no</a:t>
            </a:r>
          </a:p>
        </p:txBody>
      </p:sp>
      <p:sp>
        <p:nvSpPr>
          <p:cNvPr id="77" name="Heart 76">
            <a:extLst>
              <a:ext uri="{FF2B5EF4-FFF2-40B4-BE49-F238E27FC236}">
                <a16:creationId xmlns:a16="http://schemas.microsoft.com/office/drawing/2014/main" id="{1DF293D1-1BC2-DB40-B0AE-E6D981BE9334}"/>
              </a:ext>
            </a:extLst>
          </p:cNvPr>
          <p:cNvSpPr/>
          <p:nvPr/>
        </p:nvSpPr>
        <p:spPr>
          <a:xfrm>
            <a:off x="7523142" y="6974373"/>
            <a:ext cx="486325" cy="460037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8" name="Heart 77">
            <a:extLst>
              <a:ext uri="{FF2B5EF4-FFF2-40B4-BE49-F238E27FC236}">
                <a16:creationId xmlns:a16="http://schemas.microsoft.com/office/drawing/2014/main" id="{7FA1552D-E543-2248-8EB2-5B2C5E5CAFB9}"/>
              </a:ext>
            </a:extLst>
          </p:cNvPr>
          <p:cNvSpPr/>
          <p:nvPr/>
        </p:nvSpPr>
        <p:spPr>
          <a:xfrm>
            <a:off x="10317141" y="5723467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9" name="Heart 78">
            <a:extLst>
              <a:ext uri="{FF2B5EF4-FFF2-40B4-BE49-F238E27FC236}">
                <a16:creationId xmlns:a16="http://schemas.microsoft.com/office/drawing/2014/main" id="{E582BEBB-0ABD-2149-B932-2A9E8F352B50}"/>
              </a:ext>
            </a:extLst>
          </p:cNvPr>
          <p:cNvSpPr/>
          <p:nvPr/>
        </p:nvSpPr>
        <p:spPr>
          <a:xfrm>
            <a:off x="11621007" y="5689600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0" name="Heart 79">
            <a:extLst>
              <a:ext uri="{FF2B5EF4-FFF2-40B4-BE49-F238E27FC236}">
                <a16:creationId xmlns:a16="http://schemas.microsoft.com/office/drawing/2014/main" id="{FFB5074B-D82D-F34F-9490-E3B96595ED53}"/>
              </a:ext>
            </a:extLst>
          </p:cNvPr>
          <p:cNvSpPr/>
          <p:nvPr/>
        </p:nvSpPr>
        <p:spPr>
          <a:xfrm>
            <a:off x="11587141" y="6654801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1" name="Heart 80">
            <a:extLst>
              <a:ext uri="{FF2B5EF4-FFF2-40B4-BE49-F238E27FC236}">
                <a16:creationId xmlns:a16="http://schemas.microsoft.com/office/drawing/2014/main" id="{EAA80517-6959-9F40-97F9-A07FD7436016}"/>
              </a:ext>
            </a:extLst>
          </p:cNvPr>
          <p:cNvSpPr/>
          <p:nvPr/>
        </p:nvSpPr>
        <p:spPr>
          <a:xfrm>
            <a:off x="10300208" y="7670801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2" name="Heart 81">
            <a:extLst>
              <a:ext uri="{FF2B5EF4-FFF2-40B4-BE49-F238E27FC236}">
                <a16:creationId xmlns:a16="http://schemas.microsoft.com/office/drawing/2014/main" id="{3C476C35-0CDA-D94F-9D36-B453E62FFF0A}"/>
              </a:ext>
            </a:extLst>
          </p:cNvPr>
          <p:cNvSpPr/>
          <p:nvPr/>
        </p:nvSpPr>
        <p:spPr>
          <a:xfrm>
            <a:off x="11604074" y="7636934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3" name="Heart 82">
            <a:extLst>
              <a:ext uri="{FF2B5EF4-FFF2-40B4-BE49-F238E27FC236}">
                <a16:creationId xmlns:a16="http://schemas.microsoft.com/office/drawing/2014/main" id="{003695BC-9471-EC4A-B705-C8EB708D6C86}"/>
              </a:ext>
            </a:extLst>
          </p:cNvPr>
          <p:cNvSpPr/>
          <p:nvPr/>
        </p:nvSpPr>
        <p:spPr>
          <a:xfrm>
            <a:off x="10283275" y="3640667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4" name="Heart 83">
            <a:extLst>
              <a:ext uri="{FF2B5EF4-FFF2-40B4-BE49-F238E27FC236}">
                <a16:creationId xmlns:a16="http://schemas.microsoft.com/office/drawing/2014/main" id="{AB344E95-2474-DD48-A908-D7C7E070517C}"/>
              </a:ext>
            </a:extLst>
          </p:cNvPr>
          <p:cNvSpPr/>
          <p:nvPr/>
        </p:nvSpPr>
        <p:spPr>
          <a:xfrm>
            <a:off x="11637941" y="2675466"/>
            <a:ext cx="466141" cy="440944"/>
          </a:xfrm>
          <a:prstGeom prst="heart">
            <a:avLst/>
          </a:prstGeom>
          <a:solidFill>
            <a:srgbClr val="FF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2352C3-54A7-714C-928F-115E8D76ED75}"/>
              </a:ext>
            </a:extLst>
          </p:cNvPr>
          <p:cNvSpPr txBox="1"/>
          <p:nvPr/>
        </p:nvSpPr>
        <p:spPr>
          <a:xfrm>
            <a:off x="144833" y="9143176"/>
            <a:ext cx="1019509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PS: note how this is still a for-loop? That’s not a requirement!</a:t>
            </a:r>
          </a:p>
        </p:txBody>
      </p:sp>
    </p:spTree>
    <p:extLst>
      <p:ext uri="{BB962C8B-B14F-4D97-AF65-F5344CB8AC3E}">
        <p14:creationId xmlns:p14="http://schemas.microsoft.com/office/powerpoint/2010/main" val="184723020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rogramming: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would this look in R?</a:t>
            </a:r>
            <a:endParaRPr dirty="0"/>
          </a:p>
        </p:txBody>
      </p:sp>
      <p:sp>
        <p:nvSpPr>
          <p:cNvPr id="392" name="# Iterate over 10 values…"/>
          <p:cNvSpPr txBox="1">
            <a:spLocks noGrp="1"/>
          </p:cNvSpPr>
          <p:nvPr>
            <p:ph type="body" idx="1"/>
          </p:nvPr>
        </p:nvSpPr>
        <p:spPr>
          <a:xfrm>
            <a:off x="571501" y="2222500"/>
            <a:ext cx="4203700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for(</a:t>
            </a:r>
            <a:r>
              <a:rPr dirty="0" err="1"/>
              <a:t>i</a:t>
            </a:r>
            <a:r>
              <a:rPr dirty="0"/>
              <a:t> in</a:t>
            </a:r>
            <a:r>
              <a:rPr lang="en-US" dirty="0"/>
              <a:t>         </a:t>
            </a:r>
            <a:r>
              <a:rPr dirty="0"/>
              <a:t>){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if(x == y){</a:t>
            </a:r>
            <a:endParaRPr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  </a:t>
            </a:r>
            <a:r>
              <a:rPr lang="en-US" dirty="0"/>
              <a:t>  </a:t>
            </a:r>
            <a:r>
              <a:rPr lang="en-US" dirty="0" err="1"/>
              <a:t>cut_deco</a:t>
            </a:r>
            <a:r>
              <a:rPr dirty="0"/>
              <a:t>(</a:t>
            </a:r>
            <a:r>
              <a:rPr dirty="0" err="1"/>
              <a:t>i</a:t>
            </a:r>
            <a:r>
              <a:rPr dirty="0"/>
              <a:t>)</a:t>
            </a: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} else{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  stamp(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}</a:t>
            </a:r>
            <a:endParaRPr dirty="0"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dirty="0"/>
              <a:t>}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1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2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3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4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5</a:t>
            </a:r>
          </a:p>
          <a:p>
            <a:pPr marL="0" lvl="1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6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0B297B-71CB-5D49-8BC3-DB69055A5B33}"/>
              </a:ext>
            </a:extLst>
          </p:cNvPr>
          <p:cNvGrpSpPr/>
          <p:nvPr/>
        </p:nvGrpSpPr>
        <p:grpSpPr>
          <a:xfrm>
            <a:off x="1371745" y="2309805"/>
            <a:ext cx="2393317" cy="307992"/>
            <a:chOff x="1371745" y="2309805"/>
            <a:chExt cx="2393317" cy="3079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5A663B-ACBB-724C-9548-2D23C082F476}"/>
                </a:ext>
              </a:extLst>
            </p:cNvPr>
            <p:cNvSpPr/>
            <p:nvPr/>
          </p:nvSpPr>
          <p:spPr>
            <a:xfrm rot="16200000">
              <a:off x="2159906" y="2367681"/>
              <a:ext cx="278674" cy="221558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2C963-69BE-7E44-BA69-CE0108B72AEC}"/>
                </a:ext>
              </a:extLst>
            </p:cNvPr>
            <p:cNvSpPr/>
            <p:nvPr/>
          </p:nvSpPr>
          <p:spPr>
            <a:xfrm rot="16200000">
              <a:off x="2422610" y="2366229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DFF08-00F3-BD4D-B4DA-F312F54F19A3}"/>
                </a:ext>
              </a:extLst>
            </p:cNvPr>
            <p:cNvSpPr/>
            <p:nvPr/>
          </p:nvSpPr>
          <p:spPr>
            <a:xfrm rot="16200000">
              <a:off x="2683731" y="2366229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CB4E42-3A7A-6F46-831B-D0C5EABBF9C3}"/>
                </a:ext>
              </a:extLst>
            </p:cNvPr>
            <p:cNvSpPr/>
            <p:nvPr/>
          </p:nvSpPr>
          <p:spPr>
            <a:xfrm rot="16200000">
              <a:off x="2946435" y="2364778"/>
              <a:ext cx="278674" cy="22155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E3EEA7-F848-284E-BA0B-5700A0183980}"/>
                </a:ext>
              </a:extLst>
            </p:cNvPr>
            <p:cNvSpPr/>
            <p:nvPr/>
          </p:nvSpPr>
          <p:spPr>
            <a:xfrm rot="16200000">
              <a:off x="3252242" y="2367391"/>
              <a:ext cx="278674" cy="221558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E96211-C74D-D54C-A506-175A13879C06}"/>
                </a:ext>
              </a:extLst>
            </p:cNvPr>
            <p:cNvSpPr/>
            <p:nvPr/>
          </p:nvSpPr>
          <p:spPr>
            <a:xfrm rot="16200000">
              <a:off x="3514946" y="2365939"/>
              <a:ext cx="278674" cy="221558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DF89FE-21DA-5A44-8021-FE87F2E2DA7E}"/>
                </a:ext>
              </a:extLst>
            </p:cNvPr>
            <p:cNvSpPr/>
            <p:nvPr/>
          </p:nvSpPr>
          <p:spPr>
            <a:xfrm rot="16200000">
              <a:off x="1343187" y="2338363"/>
              <a:ext cx="278674" cy="22155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50" name="# Iterate over 10 values…">
            <a:extLst>
              <a:ext uri="{FF2B5EF4-FFF2-40B4-BE49-F238E27FC236}">
                <a16:creationId xmlns:a16="http://schemas.microsoft.com/office/drawing/2014/main" id="{549F58C1-6DA3-684E-963C-52BFAF916E86}"/>
              </a:ext>
            </a:extLst>
          </p:cNvPr>
          <p:cNvSpPr txBox="1">
            <a:spLocks/>
          </p:cNvSpPr>
          <p:nvPr/>
        </p:nvSpPr>
        <p:spPr>
          <a:xfrm>
            <a:off x="7310967" y="2311668"/>
            <a:ext cx="4203700" cy="744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for(</a:t>
            </a:r>
            <a:r>
              <a:rPr lang="en-US" sz="2500" dirty="0" err="1">
                <a:solidFill>
                  <a:srgbClr val="0433FF"/>
                </a:solidFill>
              </a:rPr>
              <a:t>i</a:t>
            </a:r>
            <a:r>
              <a:rPr lang="en-US" sz="2500" dirty="0">
                <a:solidFill>
                  <a:srgbClr val="0433FF"/>
                </a:solidFill>
              </a:rPr>
              <a:t> in 1:6){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if(</a:t>
            </a:r>
            <a:r>
              <a:rPr lang="en-US" sz="2500" dirty="0" err="1">
                <a:solidFill>
                  <a:srgbClr val="0433FF"/>
                </a:solidFill>
              </a:rPr>
              <a:t>i</a:t>
            </a:r>
            <a:r>
              <a:rPr lang="en-US" sz="2500" dirty="0">
                <a:solidFill>
                  <a:srgbClr val="0433FF"/>
                </a:solidFill>
              </a:rPr>
              <a:t> &gt; 3){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  print("Large!")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} else{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  print("small...")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  }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sz="2500" dirty="0">
                <a:solidFill>
                  <a:srgbClr val="0433FF"/>
                </a:solidFill>
              </a:rPr>
              <a:t>}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sz="2500" dirty="0">
              <a:solidFill>
                <a:srgbClr val="0433FF"/>
              </a:solidFill>
            </a:endParaRP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"small..."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"small..."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"small..."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"Large!"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"Large!"</a:t>
            </a:r>
          </a:p>
          <a:p>
            <a:pPr marL="0" lvl="1" indent="0" hangingPunct="1">
              <a:spcBef>
                <a:spcPts val="500"/>
              </a:spcBef>
              <a:buSzTx/>
              <a:buFontTx/>
              <a:buNone/>
              <a:defRPr sz="2500"/>
            </a:pPr>
            <a:r>
              <a:rPr lang="en-US" sz="2500" dirty="0"/>
              <a:t>[1] "Large!"</a:t>
            </a:r>
          </a:p>
          <a:p>
            <a:pPr marL="0" indent="0" hangingPunct="1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sz="2500" dirty="0">
              <a:solidFill>
                <a:srgbClr val="0433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7FCA57-DA8D-A14B-8E50-A26042262EE2}"/>
              </a:ext>
            </a:extLst>
          </p:cNvPr>
          <p:cNvCxnSpPr>
            <a:cxnSpLocks/>
          </p:cNvCxnSpPr>
          <p:nvPr/>
        </p:nvCxnSpPr>
        <p:spPr>
          <a:xfrm>
            <a:off x="6756400" y="2218265"/>
            <a:ext cx="0" cy="4775202"/>
          </a:xfrm>
          <a:prstGeom prst="line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4DEEBD5-FEC7-8642-AEDC-E8BE2DA3C5B2}"/>
              </a:ext>
            </a:extLst>
          </p:cNvPr>
          <p:cNvGrpSpPr/>
          <p:nvPr/>
        </p:nvGrpSpPr>
        <p:grpSpPr>
          <a:xfrm>
            <a:off x="1561398" y="2766915"/>
            <a:ext cx="1147934" cy="314952"/>
            <a:chOff x="1561398" y="2766915"/>
            <a:chExt cx="1147934" cy="31495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00958A-F924-D942-B6CD-EBD7CA46EE98}"/>
                </a:ext>
              </a:extLst>
            </p:cNvPr>
            <p:cNvSpPr/>
            <p:nvPr/>
          </p:nvSpPr>
          <p:spPr>
            <a:xfrm rot="16200000">
              <a:off x="1532840" y="2817237"/>
              <a:ext cx="278674" cy="22155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630CE6-7308-194B-A16B-4CB3F6EB9DF6}"/>
                </a:ext>
              </a:extLst>
            </p:cNvPr>
            <p:cNvSpPr/>
            <p:nvPr/>
          </p:nvSpPr>
          <p:spPr>
            <a:xfrm rot="16200000">
              <a:off x="2416187" y="2788721"/>
              <a:ext cx="314952" cy="271339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63DC6E-5836-3942-B635-48736CB1288D}"/>
              </a:ext>
            </a:extLst>
          </p:cNvPr>
          <p:cNvSpPr/>
          <p:nvPr/>
        </p:nvSpPr>
        <p:spPr>
          <a:xfrm rot="16200000">
            <a:off x="3071656" y="3238454"/>
            <a:ext cx="278674" cy="2215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91C4A5-5A4B-6547-8AAE-C71123E96609}"/>
              </a:ext>
            </a:extLst>
          </p:cNvPr>
          <p:cNvSpPr/>
          <p:nvPr/>
        </p:nvSpPr>
        <p:spPr>
          <a:xfrm rot="16200000">
            <a:off x="2500156" y="4141212"/>
            <a:ext cx="278674" cy="2215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29F372-D683-F149-994C-CC29E93B3F10}"/>
              </a:ext>
            </a:extLst>
          </p:cNvPr>
          <p:cNvGrpSpPr/>
          <p:nvPr/>
        </p:nvGrpSpPr>
        <p:grpSpPr>
          <a:xfrm>
            <a:off x="1299219" y="5784598"/>
            <a:ext cx="315662" cy="2646156"/>
            <a:chOff x="1299219" y="5784598"/>
            <a:chExt cx="315662" cy="26461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BC92F9-A44F-634C-ACBB-AF17BB4D8281}"/>
                </a:ext>
              </a:extLst>
            </p:cNvPr>
            <p:cNvSpPr/>
            <p:nvPr/>
          </p:nvSpPr>
          <p:spPr>
            <a:xfrm rot="16200000">
              <a:off x="1248936" y="5841900"/>
              <a:ext cx="423156" cy="308551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98B233-D773-1544-8FCC-DDE3B545DFFB}"/>
                </a:ext>
              </a:extLst>
            </p:cNvPr>
            <p:cNvSpPr/>
            <p:nvPr/>
          </p:nvSpPr>
          <p:spPr>
            <a:xfrm rot="16200000">
              <a:off x="1249028" y="6296896"/>
              <a:ext cx="423156" cy="308551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F9C868-05F7-AE48-BCED-28A8F34B1C51}"/>
                </a:ext>
              </a:extLst>
            </p:cNvPr>
            <p:cNvSpPr/>
            <p:nvPr/>
          </p:nvSpPr>
          <p:spPr>
            <a:xfrm rot="16200000">
              <a:off x="1246157" y="6735808"/>
              <a:ext cx="423156" cy="308551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1DCD34-479D-CE43-8653-DFB8226AA8BC}"/>
                </a:ext>
              </a:extLst>
            </p:cNvPr>
            <p:cNvSpPr/>
            <p:nvPr/>
          </p:nvSpPr>
          <p:spPr>
            <a:xfrm rot="16200000">
              <a:off x="1245828" y="7178104"/>
              <a:ext cx="423156" cy="30855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F860C1-AE92-0B41-B6D5-DD78E79E2880}"/>
                </a:ext>
              </a:extLst>
            </p:cNvPr>
            <p:cNvSpPr/>
            <p:nvPr/>
          </p:nvSpPr>
          <p:spPr>
            <a:xfrm rot="16200000">
              <a:off x="1247093" y="8064900"/>
              <a:ext cx="423156" cy="308551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DAB76-C819-D243-A7CE-3DC7A3548236}"/>
                </a:ext>
              </a:extLst>
            </p:cNvPr>
            <p:cNvSpPr/>
            <p:nvPr/>
          </p:nvSpPr>
          <p:spPr>
            <a:xfrm rot="16200000">
              <a:off x="1241917" y="7620400"/>
              <a:ext cx="423156" cy="308551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5" name="Sun 34">
              <a:extLst>
                <a:ext uri="{FF2B5EF4-FFF2-40B4-BE49-F238E27FC236}">
                  <a16:creationId xmlns:a16="http://schemas.microsoft.com/office/drawing/2014/main" id="{C467A949-CFBA-364A-AB29-66F026D447E7}"/>
                </a:ext>
              </a:extLst>
            </p:cNvPr>
            <p:cNvSpPr/>
            <p:nvPr/>
          </p:nvSpPr>
          <p:spPr>
            <a:xfrm rot="16200000">
              <a:off x="1359225" y="6354199"/>
              <a:ext cx="202762" cy="202762"/>
            </a:xfrm>
            <a:prstGeom prst="sun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7" name="Sun 36">
              <a:extLst>
                <a:ext uri="{FF2B5EF4-FFF2-40B4-BE49-F238E27FC236}">
                  <a16:creationId xmlns:a16="http://schemas.microsoft.com/office/drawing/2014/main" id="{ED970C59-58A0-5E48-8212-F7A20BF95C2D}"/>
                </a:ext>
              </a:extLst>
            </p:cNvPr>
            <p:cNvSpPr/>
            <p:nvPr/>
          </p:nvSpPr>
          <p:spPr>
            <a:xfrm rot="16200000">
              <a:off x="1369578" y="6793111"/>
              <a:ext cx="202762" cy="202762"/>
            </a:xfrm>
            <a:prstGeom prst="sun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42" name="Sun 41">
              <a:extLst>
                <a:ext uri="{FF2B5EF4-FFF2-40B4-BE49-F238E27FC236}">
                  <a16:creationId xmlns:a16="http://schemas.microsoft.com/office/drawing/2014/main" id="{6DAFD461-5F09-2847-BBED-0E91CA4FA6C1}"/>
                </a:ext>
              </a:extLst>
            </p:cNvPr>
            <p:cNvSpPr/>
            <p:nvPr/>
          </p:nvSpPr>
          <p:spPr>
            <a:xfrm rot="16200000">
              <a:off x="1356522" y="7666683"/>
              <a:ext cx="202762" cy="202762"/>
            </a:xfrm>
            <a:prstGeom prst="sun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2" name="Heart 31">
              <a:extLst>
                <a:ext uri="{FF2B5EF4-FFF2-40B4-BE49-F238E27FC236}">
                  <a16:creationId xmlns:a16="http://schemas.microsoft.com/office/drawing/2014/main" id="{C6D335D7-38B1-5142-A2CC-DD2BA3AC42DA}"/>
                </a:ext>
              </a:extLst>
            </p:cNvPr>
            <p:cNvSpPr/>
            <p:nvPr/>
          </p:nvSpPr>
          <p:spPr>
            <a:xfrm>
              <a:off x="1350941" y="5911844"/>
              <a:ext cx="231594" cy="219075"/>
            </a:xfrm>
            <a:prstGeom prst="heart">
              <a:avLst/>
            </a:prstGeom>
            <a:solidFill>
              <a:srgbClr val="FF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4" name="Heart 33">
              <a:extLst>
                <a:ext uri="{FF2B5EF4-FFF2-40B4-BE49-F238E27FC236}">
                  <a16:creationId xmlns:a16="http://schemas.microsoft.com/office/drawing/2014/main" id="{130E863E-D7DE-8E4C-84AD-F5943E066019}"/>
                </a:ext>
              </a:extLst>
            </p:cNvPr>
            <p:cNvSpPr/>
            <p:nvPr/>
          </p:nvSpPr>
          <p:spPr>
            <a:xfrm>
              <a:off x="1341416" y="7216769"/>
              <a:ext cx="231594" cy="219075"/>
            </a:xfrm>
            <a:prstGeom prst="heart">
              <a:avLst/>
            </a:prstGeom>
            <a:solidFill>
              <a:srgbClr val="FF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6" name="Heart 35">
              <a:extLst>
                <a:ext uri="{FF2B5EF4-FFF2-40B4-BE49-F238E27FC236}">
                  <a16:creationId xmlns:a16="http://schemas.microsoft.com/office/drawing/2014/main" id="{4CA7B024-178A-8843-BF8D-3C727567EBF9}"/>
                </a:ext>
              </a:extLst>
            </p:cNvPr>
            <p:cNvSpPr/>
            <p:nvPr/>
          </p:nvSpPr>
          <p:spPr>
            <a:xfrm>
              <a:off x="1347766" y="8115294"/>
              <a:ext cx="231594" cy="219075"/>
            </a:xfrm>
            <a:prstGeom prst="heart">
              <a:avLst/>
            </a:prstGeom>
            <a:solidFill>
              <a:srgbClr val="FF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55053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9" grpId="0" animBg="1"/>
      <p:bldP spid="3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rogramming: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Programming: </a:t>
            </a:r>
            <a:r>
              <a:rPr lang="en-US" dirty="0"/>
              <a:t>if-statement</a:t>
            </a:r>
            <a:endParaRPr dirty="0"/>
          </a:p>
        </p:txBody>
      </p:sp>
      <p:sp>
        <p:nvSpPr>
          <p:cNvPr id="424" name="myFun3 &lt;- function(x,y){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19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d &lt;- 5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if(</a:t>
            </a:r>
            <a:r>
              <a:rPr lang="en-US" dirty="0" err="1"/>
              <a:t>is.na</a:t>
            </a:r>
            <a:r>
              <a:rPr lang="en-US" dirty="0"/>
              <a:t>(d)){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print("My data is missing!")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} else if(</a:t>
            </a:r>
            <a:r>
              <a:rPr lang="en-US" dirty="0" err="1"/>
              <a:t>is.null</a:t>
            </a:r>
            <a:r>
              <a:rPr lang="en-US" dirty="0"/>
              <a:t>(d)){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print("My data does not even exist...")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} else{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  print("I have data!")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lang="en-US" dirty="0"/>
              <a:t>}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 lang="en-US" dirty="0"/>
          </a:p>
          <a:p>
            <a:pPr marL="0" lvl="3" indent="0">
              <a:spcBef>
                <a:spcPts val="500"/>
              </a:spcBef>
              <a:buSzTx/>
              <a:buFontTx/>
              <a:buNone/>
              <a:defRPr sz="2500"/>
            </a:pPr>
            <a:r>
              <a:rPr dirty="0"/>
              <a:t>[1] </a:t>
            </a:r>
            <a:r>
              <a:rPr lang="en-US" dirty="0"/>
              <a:t>"I have data!"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2312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uiExpand="1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  <a:r>
              <a:rPr lang="en-US" dirty="0"/>
              <a:t>: choose one!</a:t>
            </a:r>
            <a:endParaRPr dirty="0"/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80899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Copy-paste the for-loop you made in the previous exercise. Inside this for-loop, add an if-statement, so that </a:t>
            </a:r>
            <a:r>
              <a:rPr lang="en-US" dirty="0">
                <a:latin typeface="Courier" pitchFamily="2" charset="0"/>
              </a:rPr>
              <a:t>mean()</a:t>
            </a:r>
            <a:r>
              <a:rPr lang="en-US" dirty="0"/>
              <a:t> is only performed on numeric vectors. </a:t>
            </a:r>
            <a:r>
              <a:rPr lang="en-US" i="1" dirty="0"/>
              <a:t>Hint: check the function </a:t>
            </a:r>
            <a:r>
              <a:rPr lang="en-US" dirty="0" err="1">
                <a:latin typeface="Courier" pitchFamily="2" charset="0"/>
              </a:rPr>
              <a:t>is.numeric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in 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c &lt;- iris[,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]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	...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  <a:endParaRPr lang="en-US" dirty="0"/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6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Are you feeling comfortable with the material?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Open the file ‘</a:t>
            </a:r>
            <a:r>
              <a:rPr lang="en-US" dirty="0" err="1"/>
              <a:t>programming_exercise.R</a:t>
            </a:r>
            <a:r>
              <a:rPr lang="en-US" dirty="0"/>
              <a:t>’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Read through the code, see if you understand it </a:t>
            </a:r>
            <a:r>
              <a:rPr lang="en-US" sz="2200" i="1" dirty="0"/>
              <a:t>(it is mostly the previous two exercises, but with some small tweaks!)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Scroll down to line 32 for the exercise.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Read the bonus material — you can check your work with the code there.</a:t>
            </a:r>
          </a:p>
        </p:txBody>
      </p:sp>
    </p:spTree>
    <p:extLst>
      <p:ext uri="{BB962C8B-B14F-4D97-AF65-F5344CB8AC3E}">
        <p14:creationId xmlns:p14="http://schemas.microsoft.com/office/powerpoint/2010/main" val="216445468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xercise: combine functions and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</a:t>
            </a:r>
            <a:r>
              <a:rPr lang="en-US" dirty="0"/>
              <a:t>: choose one!</a:t>
            </a:r>
            <a:endParaRPr dirty="0"/>
          </a:p>
        </p:txBody>
      </p:sp>
      <p:sp>
        <p:nvSpPr>
          <p:cNvPr id="427" name="Open the script programming_exercise.R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80899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Copy-paste the for-loop you made in the previous exercise. Inside this for-loop, add an if-statement, so that </a:t>
            </a:r>
            <a:r>
              <a:rPr lang="en-US" dirty="0">
                <a:latin typeface="Courier" pitchFamily="2" charset="0"/>
              </a:rPr>
              <a:t>mean()</a:t>
            </a:r>
            <a:r>
              <a:rPr lang="en-US" dirty="0"/>
              <a:t> is only performed on numeric vectors. </a:t>
            </a:r>
            <a:r>
              <a:rPr lang="en-US" i="1" dirty="0"/>
              <a:t>Hint: check the function </a:t>
            </a:r>
            <a:r>
              <a:rPr lang="en-US" dirty="0" err="1">
                <a:latin typeface="Courier" pitchFamily="2" charset="0"/>
              </a:rPr>
              <a:t>is.numeric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.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sz="2400" dirty="0">
              <a:solidFill>
                <a:srgbClr val="0433FF"/>
              </a:solidFill>
              <a:latin typeface="Courier" pitchFamily="2" charset="0"/>
              <a:sym typeface="Helvetica Neue Light"/>
            </a:endParaRP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for(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in 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iriscols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c &lt;- iris[,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]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		if(</a:t>
            </a:r>
            <a:r>
              <a:rPr lang="en-US" sz="2400" dirty="0" err="1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is.numeric</a:t>
            </a: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(c)){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   stat &lt;- mean(c)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    print(stat)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    }</a:t>
            </a:r>
          </a:p>
          <a:p>
            <a:pPr marL="457200" lvl="1" indent="0">
              <a:spcBef>
                <a:spcPts val="0"/>
              </a:spcBef>
              <a:buSzPct val="100000"/>
              <a:buNone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sz="2400" dirty="0">
                <a:solidFill>
                  <a:srgbClr val="0433FF"/>
                </a:solidFill>
                <a:latin typeface="Courier" pitchFamily="2" charset="0"/>
                <a:sym typeface="Helvetica Neue Light"/>
              </a:rPr>
              <a:t>}</a:t>
            </a:r>
            <a:endParaRPr lang="en-US" dirty="0"/>
          </a:p>
          <a:p>
            <a:pPr marL="514350" indent="-514350">
              <a:spcBef>
                <a:spcPts val="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endParaRPr lang="en-US" dirty="0"/>
          </a:p>
          <a:p>
            <a:pPr marL="514350" indent="-514350">
              <a:spcBef>
                <a:spcPts val="600"/>
              </a:spcBef>
              <a:buSzPct val="100000"/>
              <a:buFont typeface="+mj-lt"/>
              <a:buAutoNum type="arabi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Are you feeling comfortable with the material? 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Open the file ‘</a:t>
            </a:r>
            <a:r>
              <a:rPr lang="en-US" dirty="0" err="1"/>
              <a:t>programming_exercise.R</a:t>
            </a:r>
            <a:r>
              <a:rPr lang="en-US" dirty="0"/>
              <a:t>’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Read through the code, see if you understand it </a:t>
            </a:r>
            <a:r>
              <a:rPr lang="en-US" sz="2200" i="1" dirty="0"/>
              <a:t>(it is mostly the previous two exercises, but with some small tweaks!)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Scroll down to line 32 for the exercise.</a:t>
            </a:r>
          </a:p>
          <a:p>
            <a:pPr marL="971550" lvl="1" indent="-514350">
              <a:spcBef>
                <a:spcPts val="600"/>
              </a:spcBef>
              <a:buSzPct val="100000"/>
              <a:buFont typeface="+mj-lt"/>
              <a:buAutoNum type="alphaLcPeriod"/>
              <a:defRPr sz="2600">
                <a:latin typeface="+mn-lt"/>
                <a:ea typeface="+mn-ea"/>
                <a:cs typeface="+mn-cs"/>
                <a:sym typeface="Helvetica Neue Light"/>
              </a:defRPr>
            </a:pPr>
            <a:r>
              <a:rPr lang="en-US" dirty="0"/>
              <a:t>Read the bonus material — you can check your work with the code there.</a:t>
            </a:r>
          </a:p>
        </p:txBody>
      </p:sp>
    </p:spTree>
    <p:extLst>
      <p:ext uri="{BB962C8B-B14F-4D97-AF65-F5344CB8AC3E}">
        <p14:creationId xmlns:p14="http://schemas.microsoft.com/office/powerpoint/2010/main" val="355825484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science workflow: scripting is cruci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workflow: scripting is crucial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66" y="4497165"/>
            <a:ext cx="11575668" cy="4254115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cripting combines commands to a comprehensive set of instructions.…"/>
          <p:cNvSpPr txBox="1"/>
          <p:nvPr/>
        </p:nvSpPr>
        <p:spPr>
          <a:xfrm>
            <a:off x="608098" y="2209928"/>
            <a:ext cx="12198920" cy="235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Scripting combines commands to a comprehensive set of instructions.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A script is code that can be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saved, reused, shared, published</a:t>
            </a:r>
            <a:r>
              <a:t>!</a:t>
            </a:r>
          </a:p>
          <a:p>
            <a:pPr marL="330200" indent="-330200" algn="l">
              <a:spcBef>
                <a:spcPts val="3000"/>
              </a:spcBef>
              <a:buSzPct val="75000"/>
              <a:buFont typeface="Helvetica Neue"/>
              <a:buChar char="•"/>
              <a:defRPr sz="2600"/>
            </a:pPr>
            <a:r>
              <a:t>In short: a crucial step towards reproducible data analysis.</a:t>
            </a:r>
          </a:p>
        </p:txBody>
      </p:sp>
      <p:sp>
        <p:nvSpPr>
          <p:cNvPr id="469" name="a single script for a single purpose!"/>
          <p:cNvSpPr txBox="1"/>
          <p:nvPr/>
        </p:nvSpPr>
        <p:spPr>
          <a:xfrm>
            <a:off x="3229180" y="8656868"/>
            <a:ext cx="695675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 single script for a single purpose!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tarting the script: write a hea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Starting the script: write a header</a:t>
            </a:r>
          </a:p>
        </p:txBody>
      </p:sp>
      <p:sp>
        <p:nvSpPr>
          <p:cNvPr id="472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oad packages and dependenc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packages and dependencies</a:t>
            </a:r>
          </a:p>
        </p:txBody>
      </p:sp>
      <p:sp>
        <p:nvSpPr>
          <p:cNvPr id="477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Load required packages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library(dplyr)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library(tidyr)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library(ggplot2)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 functions</a:t>
            </a:r>
          </a:p>
        </p:txBody>
      </p:sp>
      <p:sp>
        <p:nvSpPr>
          <p:cNvPr id="480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Load required packages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library(dplyr)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library(tidyr)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library(ggplot2)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Functions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myFun &lt;- function(var){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var &lt;- var*2*pi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return(var)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tarting your script: header, packages,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Starting your script: header, packages, functions</a:t>
            </a:r>
          </a:p>
        </p:txBody>
      </p:sp>
      <p:sp>
        <p:nvSpPr>
          <p:cNvPr id="483" name="## Date: 7 November 2018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2198919" cy="74419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Date: 7 November 2018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Author: Barbara Vreede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This script was written as part of the R course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## "Introduction to R &amp; Data", at Utrecht University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Load required packages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library(dplyr)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library(tidyr)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library(ggplot2)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endParaRPr/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4F8F00"/>
                </a:solidFill>
              </a:defRPr>
            </a:pPr>
            <a:r>
              <a:t># Functions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myFun &lt;- function(var){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var &lt;- var*2*pi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  return(var)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t>}</a:t>
            </a:r>
          </a:p>
        </p:txBody>
      </p:sp>
      <p:sp>
        <p:nvSpPr>
          <p:cNvPr id="484" name="Rectangle"/>
          <p:cNvSpPr/>
          <p:nvPr/>
        </p:nvSpPr>
        <p:spPr>
          <a:xfrm>
            <a:off x="312853" y="1990969"/>
            <a:ext cx="12064644" cy="2258599"/>
          </a:xfrm>
          <a:prstGeom prst="rect">
            <a:avLst/>
          </a:prstGeom>
          <a:solidFill>
            <a:srgbClr val="531B93">
              <a:alpha val="1719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312853" y="4329058"/>
            <a:ext cx="12064644" cy="2258599"/>
          </a:xfrm>
          <a:prstGeom prst="rect">
            <a:avLst/>
          </a:prstGeom>
          <a:solidFill>
            <a:srgbClr val="0096FF">
              <a:alpha val="2481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312853" y="6677126"/>
            <a:ext cx="12064644" cy="2258600"/>
          </a:xfrm>
          <a:prstGeom prst="rect">
            <a:avLst/>
          </a:prstGeom>
          <a:solidFill>
            <a:srgbClr val="FF9300">
              <a:alpha val="212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19-02-18 at 15.46.03.png" descr="Screen Shot 2019-02-18 at 15.46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19970"/>
            <a:ext cx="13004801" cy="81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environment…"/>
          <p:cNvSpPr/>
          <p:nvPr/>
        </p:nvSpPr>
        <p:spPr>
          <a:xfrm>
            <a:off x="6621544" y="1881563"/>
            <a:ext cx="6376514" cy="3860670"/>
          </a:xfrm>
          <a:prstGeom prst="rect">
            <a:avLst/>
          </a:prstGeom>
          <a:solidFill>
            <a:srgbClr val="005493">
              <a:alpha val="4578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environment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history</a:t>
            </a:r>
          </a:p>
        </p:txBody>
      </p:sp>
      <p:sp>
        <p:nvSpPr>
          <p:cNvPr id="160" name="files…"/>
          <p:cNvSpPr/>
          <p:nvPr/>
        </p:nvSpPr>
        <p:spPr>
          <a:xfrm>
            <a:off x="6621544" y="5779285"/>
            <a:ext cx="6376514" cy="3860670"/>
          </a:xfrm>
          <a:prstGeom prst="rect">
            <a:avLst/>
          </a:prstGeom>
          <a:solidFill>
            <a:srgbClr val="9437FF">
              <a:alpha val="4265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files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plots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packages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help</a:t>
            </a:r>
          </a:p>
        </p:txBody>
      </p:sp>
      <p:sp>
        <p:nvSpPr>
          <p:cNvPr id="161" name="console"/>
          <p:cNvSpPr/>
          <p:nvPr/>
        </p:nvSpPr>
        <p:spPr>
          <a:xfrm>
            <a:off x="11521" y="5779285"/>
            <a:ext cx="6577685" cy="3860670"/>
          </a:xfrm>
          <a:prstGeom prst="rect">
            <a:avLst/>
          </a:prstGeom>
          <a:solidFill>
            <a:srgbClr val="941100">
              <a:alpha val="5348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console</a:t>
            </a:r>
          </a:p>
        </p:txBody>
      </p:sp>
      <p:sp>
        <p:nvSpPr>
          <p:cNvPr id="162" name="script…"/>
          <p:cNvSpPr/>
          <p:nvPr/>
        </p:nvSpPr>
        <p:spPr>
          <a:xfrm>
            <a:off x="11521" y="1881563"/>
            <a:ext cx="6577685" cy="3860670"/>
          </a:xfrm>
          <a:prstGeom prst="rect">
            <a:avLst/>
          </a:prstGeom>
          <a:solidFill>
            <a:srgbClr val="929000">
              <a:alpha val="57515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script</a:t>
            </a:r>
          </a:p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markdown</a:t>
            </a:r>
          </a:p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 preview</a:t>
            </a:r>
          </a:p>
        </p:txBody>
      </p:sp>
      <p:sp>
        <p:nvSpPr>
          <p:cNvPr id="163" name="The Rstudio interface"/>
          <p:cNvSpPr txBox="1">
            <a:spLocks noGrp="1"/>
          </p:cNvSpPr>
          <p:nvPr>
            <p:ph type="title" idx="4294967295"/>
          </p:nvPr>
        </p:nvSpPr>
        <p:spPr>
          <a:xfrm>
            <a:off x="571500" y="-190500"/>
            <a:ext cx="11861800" cy="1397000"/>
          </a:xfrm>
          <a:prstGeom prst="rect">
            <a:avLst/>
          </a:prstGeom>
        </p:spPr>
        <p:txBody>
          <a:bodyPr/>
          <a:lstStyle/>
          <a:p>
            <a:r>
              <a:t>The Rstudio interface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347" y="134450"/>
            <a:ext cx="4503930" cy="158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o check before lunch: please load tidy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check before lunch: please load tidyverse</a:t>
            </a:r>
          </a:p>
        </p:txBody>
      </p:sp>
      <p:sp>
        <p:nvSpPr>
          <p:cNvPr id="530" name="&gt; library(tidyverse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4137719" cy="6667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500">
                <a:solidFill>
                  <a:srgbClr val="0433FF"/>
                </a:solidFill>
              </a:defRPr>
            </a:pPr>
            <a:r>
              <a:rPr sz="2200" dirty="0"/>
              <a:t>&gt; library(</a:t>
            </a:r>
            <a:r>
              <a:rPr sz="2200" dirty="0" err="1"/>
              <a:t>tidyverse</a:t>
            </a:r>
            <a:r>
              <a:rPr sz="2200" dirty="0"/>
              <a:t>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Attaching packages ─────────────────────── </a:t>
            </a:r>
            <a:r>
              <a:rPr sz="2200" dirty="0" err="1"/>
              <a:t>tidyverse</a:t>
            </a:r>
            <a:r>
              <a:rPr sz="2200" dirty="0"/>
              <a:t> 1.2.1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>
                <a:solidFill>
                  <a:srgbClr val="005493"/>
                </a:solidFill>
              </a:rPr>
              <a:t>ggplot2</a:t>
            </a:r>
            <a:r>
              <a:rPr sz="2200" dirty="0"/>
              <a:t> 3.1.0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purrr</a:t>
            </a:r>
            <a:r>
              <a:rPr sz="2200" dirty="0"/>
              <a:t>  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tibble</a:t>
            </a:r>
            <a:r>
              <a:rPr sz="2200" dirty="0"/>
              <a:t>  2.0.1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   0.7.8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tidyr</a:t>
            </a:r>
            <a:r>
              <a:rPr sz="2200" dirty="0"/>
              <a:t>   0.8.2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stringr</a:t>
            </a:r>
            <a:r>
              <a:rPr sz="2200" dirty="0"/>
              <a:t> 1.4.0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readr</a:t>
            </a:r>
            <a:r>
              <a:rPr sz="2200" dirty="0"/>
              <a:t>   1.3.1     </a:t>
            </a:r>
            <a:r>
              <a:rPr sz="2200" dirty="0">
                <a:solidFill>
                  <a:srgbClr val="008F00"/>
                </a:solidFill>
              </a:rPr>
              <a:t>✔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forcats</a:t>
            </a:r>
            <a:r>
              <a:rPr sz="2200" dirty="0"/>
              <a:t> 0.3.0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/>
              <a:t>── Conflicts ────────────────────────── </a:t>
            </a:r>
            <a:r>
              <a:rPr sz="2200" dirty="0" err="1"/>
              <a:t>tidyverse_conflicts</a:t>
            </a:r>
            <a:r>
              <a:rPr sz="2200" dirty="0"/>
              <a:t>() ──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00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filter()</a:t>
            </a:r>
            <a:r>
              <a:rPr sz="2200" dirty="0"/>
              <a:t>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::filter()</a:t>
            </a:r>
          </a:p>
          <a:p>
            <a:pPr marL="0" indent="0">
              <a:spcBef>
                <a:spcPts val="500"/>
              </a:spcBef>
              <a:buSzTx/>
              <a:buFontTx/>
              <a:buNone/>
              <a:defRPr sz="2500"/>
            </a:pPr>
            <a:r>
              <a:rPr sz="2200" dirty="0">
                <a:solidFill>
                  <a:srgbClr val="FF2600"/>
                </a:solidFill>
              </a:rPr>
              <a:t>✖</a:t>
            </a:r>
            <a:r>
              <a:rPr sz="2200" dirty="0"/>
              <a:t> </a:t>
            </a:r>
            <a:r>
              <a:rPr sz="2200" dirty="0" err="1">
                <a:solidFill>
                  <a:srgbClr val="005493"/>
                </a:solidFill>
              </a:rPr>
              <a:t>dplyr</a:t>
            </a:r>
            <a:r>
              <a:rPr sz="2200" dirty="0"/>
              <a:t>::</a:t>
            </a:r>
            <a:r>
              <a:rPr sz="2200" dirty="0">
                <a:solidFill>
                  <a:srgbClr val="008F00"/>
                </a:solidFill>
              </a:rPr>
              <a:t>lag()</a:t>
            </a:r>
            <a:r>
              <a:rPr sz="2200" dirty="0"/>
              <a:t>    masks </a:t>
            </a:r>
            <a:r>
              <a:rPr sz="2200" dirty="0">
                <a:solidFill>
                  <a:srgbClr val="005493"/>
                </a:solidFill>
              </a:rPr>
              <a:t>stats</a:t>
            </a:r>
            <a:r>
              <a:rPr sz="2200" dirty="0"/>
              <a:t>::lag()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Enjoy your lunch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Enjoy your lunch!</a:t>
            </a:r>
          </a:p>
        </p:txBody>
      </p:sp>
      <p:pic>
        <p:nvPicPr>
          <p:cNvPr id="533" name="Image" descr="Image"/>
          <p:cNvPicPr>
            <a:picLocks noChangeAspect="1"/>
          </p:cNvPicPr>
          <p:nvPr/>
        </p:nvPicPr>
        <p:blipFill>
          <a:blip r:embed="rId2"/>
          <a:srcRect l="6993"/>
          <a:stretch>
            <a:fillRect/>
          </a:stretch>
        </p:blipFill>
        <p:spPr>
          <a:xfrm>
            <a:off x="6397824" y="0"/>
            <a:ext cx="725721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 Shot 2019-02-18 at 15.52.29.png" descr="Screen Shot 2019-02-18 at 15.52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13004801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environment…"/>
          <p:cNvSpPr/>
          <p:nvPr/>
        </p:nvSpPr>
        <p:spPr>
          <a:xfrm>
            <a:off x="6621544" y="1881563"/>
            <a:ext cx="6376514" cy="3860670"/>
          </a:xfrm>
          <a:prstGeom prst="rect">
            <a:avLst/>
          </a:prstGeom>
          <a:solidFill>
            <a:srgbClr val="005493">
              <a:alpha val="4578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environment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history</a:t>
            </a:r>
          </a:p>
        </p:txBody>
      </p:sp>
      <p:sp>
        <p:nvSpPr>
          <p:cNvPr id="168" name="files…"/>
          <p:cNvSpPr/>
          <p:nvPr/>
        </p:nvSpPr>
        <p:spPr>
          <a:xfrm>
            <a:off x="6621544" y="5779285"/>
            <a:ext cx="6376514" cy="3860670"/>
          </a:xfrm>
          <a:prstGeom prst="rect">
            <a:avLst/>
          </a:prstGeom>
          <a:solidFill>
            <a:srgbClr val="9437FF">
              <a:alpha val="4265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files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plots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packages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help</a:t>
            </a:r>
          </a:p>
        </p:txBody>
      </p:sp>
      <p:sp>
        <p:nvSpPr>
          <p:cNvPr id="169" name="console"/>
          <p:cNvSpPr/>
          <p:nvPr/>
        </p:nvSpPr>
        <p:spPr>
          <a:xfrm>
            <a:off x="11521" y="1878552"/>
            <a:ext cx="6577685" cy="7761403"/>
          </a:xfrm>
          <a:prstGeom prst="rect">
            <a:avLst/>
          </a:prstGeom>
          <a:solidFill>
            <a:srgbClr val="941100">
              <a:alpha val="5348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console</a:t>
            </a:r>
          </a:p>
        </p:txBody>
      </p:sp>
      <p:sp>
        <p:nvSpPr>
          <p:cNvPr id="170" name="The Rstudio interface"/>
          <p:cNvSpPr txBox="1">
            <a:spLocks noGrp="1"/>
          </p:cNvSpPr>
          <p:nvPr>
            <p:ph type="title" idx="4294967295"/>
          </p:nvPr>
        </p:nvSpPr>
        <p:spPr>
          <a:xfrm>
            <a:off x="571500" y="-190500"/>
            <a:ext cx="11861800" cy="1397000"/>
          </a:xfrm>
          <a:prstGeom prst="rect">
            <a:avLst/>
          </a:prstGeom>
        </p:spPr>
        <p:txBody>
          <a:bodyPr/>
          <a:lstStyle/>
          <a:p>
            <a:r>
              <a:t>The Rstudio interface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347" y="134450"/>
            <a:ext cx="4503930" cy="158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18149</TotalTime>
  <Words>4599</Words>
  <Application>Microsoft Macintosh PowerPoint</Application>
  <PresentationFormat>Custom</PresentationFormat>
  <Paragraphs>1028</Paragraphs>
  <Slides>81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Cambria Math</vt:lpstr>
      <vt:lpstr>Courier</vt:lpstr>
      <vt:lpstr>Helvetica</vt:lpstr>
      <vt:lpstr>Helvetica Neue</vt:lpstr>
      <vt:lpstr>Helvetica Neue Light</vt:lpstr>
      <vt:lpstr>Helvetica Neue Medium</vt:lpstr>
      <vt:lpstr>Helvetica Neue Thin</vt:lpstr>
      <vt:lpstr>ModernPortfolio</vt:lpstr>
      <vt:lpstr>Welcome! Please download all of the course material:</vt:lpstr>
      <vt:lpstr>Introduction to R &amp; data</vt:lpstr>
      <vt:lpstr>Quick intro: this is us! And who are you?</vt:lpstr>
      <vt:lpstr>What’s with those sticky notes?</vt:lpstr>
      <vt:lpstr>Introduction to R &amp; data</vt:lpstr>
      <vt:lpstr>What is R?</vt:lpstr>
      <vt:lpstr>We will work in RStudio</vt:lpstr>
      <vt:lpstr>The Rstudio interface</vt:lpstr>
      <vt:lpstr>The Rstudio interface</vt:lpstr>
      <vt:lpstr>Have you downloaded the course material?</vt:lpstr>
      <vt:lpstr>R syntax &amp; the console</vt:lpstr>
      <vt:lpstr>A quick note on notes</vt:lpstr>
      <vt:lpstr>Variable assignment</vt:lpstr>
      <vt:lpstr>Variable assignment</vt:lpstr>
      <vt:lpstr>Variable assignment</vt:lpstr>
      <vt:lpstr>Maths Functions</vt:lpstr>
      <vt:lpstr>Exercise</vt:lpstr>
      <vt:lpstr>Exercise</vt:lpstr>
      <vt:lpstr>Another data type: logical</vt:lpstr>
      <vt:lpstr>Combining data: creating vectors</vt:lpstr>
      <vt:lpstr>Vector functions</vt:lpstr>
      <vt:lpstr>Exercise: create vectors</vt:lpstr>
      <vt:lpstr>Exercise: create vectors</vt:lpstr>
      <vt:lpstr>Vectors and factors</vt:lpstr>
      <vt:lpstr>Combining data</vt:lpstr>
      <vt:lpstr>Vectors, lists, and data frames</vt:lpstr>
      <vt:lpstr>Exercise: combining data</vt:lpstr>
      <vt:lpstr>Exercise: combining data</vt:lpstr>
      <vt:lpstr>Data without data: NA</vt:lpstr>
      <vt:lpstr>Exercise: predict the answer</vt:lpstr>
      <vt:lpstr>Exercise: predict the answer</vt:lpstr>
      <vt:lpstr>Let’s breathe and recap!</vt:lpstr>
      <vt:lpstr>Functions</vt:lpstr>
      <vt:lpstr>Help!</vt:lpstr>
      <vt:lpstr>Help? Scroll down!</vt:lpstr>
      <vt:lpstr>Take a break!</vt:lpstr>
      <vt:lpstr>Selecting vector elements by position</vt:lpstr>
      <vt:lpstr>Selecting vector elements by value</vt:lpstr>
      <vt:lpstr>Exercise</vt:lpstr>
      <vt:lpstr>Exercise</vt:lpstr>
      <vt:lpstr>Indexing lists</vt:lpstr>
      <vt:lpstr>NA != NULL</vt:lpstr>
      <vt:lpstr>Exercise: predict the answer</vt:lpstr>
      <vt:lpstr>Exercise: predict the answer</vt:lpstr>
      <vt:lpstr>Indexing a data frame</vt:lpstr>
      <vt:lpstr>Indexing a data frame</vt:lpstr>
      <vt:lpstr>Remove variables</vt:lpstr>
      <vt:lpstr>Exercise</vt:lpstr>
      <vt:lpstr>Exercise</vt:lpstr>
      <vt:lpstr>Which bracket does what?</vt:lpstr>
      <vt:lpstr>Programming</vt:lpstr>
      <vt:lpstr>Introducing a sample dataset</vt:lpstr>
      <vt:lpstr>Introducing a sample dataset</vt:lpstr>
      <vt:lpstr>Exercise</vt:lpstr>
      <vt:lpstr>Console and Scripts</vt:lpstr>
      <vt:lpstr>Ready to script? [demo!]</vt:lpstr>
      <vt:lpstr>Console vs script on our slides</vt:lpstr>
      <vt:lpstr>Programming: functions</vt:lpstr>
      <vt:lpstr>Live exercise: the assembly line of a function</vt:lpstr>
      <vt:lpstr>How would this look in R?</vt:lpstr>
      <vt:lpstr>Programming: functions</vt:lpstr>
      <vt:lpstr>Exercise</vt:lpstr>
      <vt:lpstr>Exercise</vt:lpstr>
      <vt:lpstr>Applying apply_calc</vt:lpstr>
      <vt:lpstr>Live exercise: the repeated action in a for-loop</vt:lpstr>
      <vt:lpstr>How would this look in R?</vt:lpstr>
      <vt:lpstr>Exercise</vt:lpstr>
      <vt:lpstr>Exercise</vt:lpstr>
      <vt:lpstr>What’s wrong? And how do we fix it?</vt:lpstr>
      <vt:lpstr>Live exercise: the selectivity of an if-statement</vt:lpstr>
      <vt:lpstr>How would this look in R?</vt:lpstr>
      <vt:lpstr>Programming: if-statement</vt:lpstr>
      <vt:lpstr>Exercise: choose one!</vt:lpstr>
      <vt:lpstr>Exercise: choose one!</vt:lpstr>
      <vt:lpstr>Data science workflow: scripting is crucial</vt:lpstr>
      <vt:lpstr>Starting the script: write a header</vt:lpstr>
      <vt:lpstr>Load packages and dependencies</vt:lpstr>
      <vt:lpstr>Custom functions</vt:lpstr>
      <vt:lpstr>Starting your script: header, packages, functions</vt:lpstr>
      <vt:lpstr>To check before lunch: please load tidyverse</vt:lpstr>
      <vt:lpstr>Enjoy your lunch!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 Please download the course material:</dc:title>
  <cp:lastModifiedBy>Vreede, B.M.I. (Barbara)</cp:lastModifiedBy>
  <cp:revision>108</cp:revision>
  <dcterms:modified xsi:type="dcterms:W3CDTF">2019-05-15T22:10:06Z</dcterms:modified>
</cp:coreProperties>
</file>